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2">
  <p:sldMasterIdLst>
    <p:sldMasterId id="2147483648" r:id="rId1"/>
  </p:sldMasterIdLst>
  <p:notesMasterIdLst>
    <p:notesMasterId r:id="rId23"/>
  </p:notesMasterIdLst>
  <p:sldIdLst>
    <p:sldId id="258" r:id="rId2"/>
    <p:sldId id="259" r:id="rId3"/>
    <p:sldId id="277" r:id="rId4"/>
    <p:sldId id="279" r:id="rId5"/>
    <p:sldId id="262" r:id="rId6"/>
    <p:sldId id="280" r:id="rId7"/>
    <p:sldId id="282" r:id="rId8"/>
    <p:sldId id="281" r:id="rId9"/>
    <p:sldId id="278" r:id="rId10"/>
    <p:sldId id="283" r:id="rId11"/>
    <p:sldId id="284" r:id="rId12"/>
    <p:sldId id="274" r:id="rId13"/>
    <p:sldId id="287" r:id="rId14"/>
    <p:sldId id="285" r:id="rId15"/>
    <p:sldId id="286" r:id="rId16"/>
    <p:sldId id="288" r:id="rId17"/>
    <p:sldId id="289" r:id="rId18"/>
    <p:sldId id="290" r:id="rId19"/>
    <p:sldId id="291" r:id="rId20"/>
    <p:sldId id="267" r:id="rId21"/>
    <p:sldId id="292" r:id="rId22"/>
  </p:sldIdLst>
  <p:sldSz cx="9144000" cy="5143500" type="screen16x9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58541" autoAdjust="0"/>
  </p:normalViewPr>
  <p:slideViewPr>
    <p:cSldViewPr snapToGrid="0" snapToObjects="1">
      <p:cViewPr>
        <p:scale>
          <a:sx n="50" d="100"/>
          <a:sy n="50" d="100"/>
        </p:scale>
        <p:origin x="-1188" y="1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40" d="100"/>
          <a:sy n="40" d="100"/>
        </p:scale>
        <p:origin x="-2280" y="-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596D36-4256-4ACD-A11C-035A727D3AA6}" type="doc">
      <dgm:prSet loTypeId="urn:microsoft.com/office/officeart/2005/8/layout/lProcess1" loCatId="process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n-GB"/>
        </a:p>
      </dgm:t>
    </dgm:pt>
    <dgm:pt modelId="{889C1E3E-2394-4C70-B4F7-02EFB784B770}">
      <dgm:prSet phldrT="[Text]" custT="1"/>
      <dgm:spPr/>
      <dgm:t>
        <a:bodyPr/>
        <a:lstStyle/>
        <a:p>
          <a:r>
            <a:rPr lang="en-GB" sz="1200" dirty="0" err="1" smtClean="0"/>
            <a:t>Webcentric</a:t>
          </a:r>
          <a:endParaRPr lang="en-GB" sz="1200" dirty="0"/>
        </a:p>
      </dgm:t>
    </dgm:pt>
    <dgm:pt modelId="{18F4D14A-F560-42A6-80E6-F640DACA0916}" type="parTrans" cxnId="{BC59753B-836A-430B-B132-5C91E780B5B6}">
      <dgm:prSet/>
      <dgm:spPr/>
      <dgm:t>
        <a:bodyPr/>
        <a:lstStyle/>
        <a:p>
          <a:endParaRPr lang="en-GB"/>
        </a:p>
      </dgm:t>
    </dgm:pt>
    <dgm:pt modelId="{57CA858D-A56B-4409-8F5F-6F7939390BA6}" type="sibTrans" cxnId="{BC59753B-836A-430B-B132-5C91E780B5B6}">
      <dgm:prSet/>
      <dgm:spPr/>
      <dgm:t>
        <a:bodyPr/>
        <a:lstStyle/>
        <a:p>
          <a:endParaRPr lang="en-GB"/>
        </a:p>
      </dgm:t>
    </dgm:pt>
    <dgm:pt modelId="{C4B82838-3A58-4310-A113-0A85EC9BBD2A}">
      <dgm:prSet phldrT="[Text]" custT="1"/>
      <dgm:spPr/>
      <dgm:t>
        <a:bodyPr/>
        <a:lstStyle/>
        <a:p>
          <a:r>
            <a:rPr lang="en-GB" sz="1200" dirty="0" smtClean="0"/>
            <a:t>Grids</a:t>
          </a:r>
          <a:endParaRPr lang="en-GB" sz="1200" dirty="0"/>
        </a:p>
      </dgm:t>
    </dgm:pt>
    <dgm:pt modelId="{F31FED65-8F0C-476A-BCD9-A6A2D27C4197}" type="parTrans" cxnId="{80694388-DD7A-4251-AE3B-9BA0C1FD10DA}">
      <dgm:prSet/>
      <dgm:spPr/>
      <dgm:t>
        <a:bodyPr/>
        <a:lstStyle/>
        <a:p>
          <a:endParaRPr lang="en-GB"/>
        </a:p>
      </dgm:t>
    </dgm:pt>
    <dgm:pt modelId="{0D701995-3E34-4B12-8946-C9BDEFCBED57}" type="sibTrans" cxnId="{80694388-DD7A-4251-AE3B-9BA0C1FD10DA}">
      <dgm:prSet/>
      <dgm:spPr/>
      <dgm:t>
        <a:bodyPr/>
        <a:lstStyle/>
        <a:p>
          <a:endParaRPr lang="en-GB"/>
        </a:p>
      </dgm:t>
    </dgm:pt>
    <dgm:pt modelId="{9A369AB5-0FE2-4A59-B0CC-DB3FDFD4E8B7}">
      <dgm:prSet phldrT="[Text]" custT="1"/>
      <dgm:spPr/>
      <dgm:t>
        <a:bodyPr/>
        <a:lstStyle/>
        <a:p>
          <a:r>
            <a:rPr lang="en-GB" sz="1200" dirty="0" smtClean="0"/>
            <a:t>Renderer</a:t>
          </a:r>
          <a:endParaRPr lang="en-GB" sz="1200" dirty="0"/>
        </a:p>
      </dgm:t>
    </dgm:pt>
    <dgm:pt modelId="{8487D2AC-50E0-4676-991B-68ED3C428042}" type="parTrans" cxnId="{827743D7-04D5-4FF3-8851-627F95C565C6}">
      <dgm:prSet/>
      <dgm:spPr/>
      <dgm:t>
        <a:bodyPr/>
        <a:lstStyle/>
        <a:p>
          <a:endParaRPr lang="en-GB"/>
        </a:p>
      </dgm:t>
    </dgm:pt>
    <dgm:pt modelId="{8805764D-F6CA-4184-B2A6-00B5C408CD2D}" type="sibTrans" cxnId="{827743D7-04D5-4FF3-8851-627F95C565C6}">
      <dgm:prSet/>
      <dgm:spPr/>
      <dgm:t>
        <a:bodyPr/>
        <a:lstStyle/>
        <a:p>
          <a:endParaRPr lang="en-GB"/>
        </a:p>
      </dgm:t>
    </dgm:pt>
    <dgm:pt modelId="{9288BB5E-981F-4106-A8B3-3FFB8AA02EE7}" type="pres">
      <dgm:prSet presAssocID="{B5596D36-4256-4ACD-A11C-035A727D3A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CC932C1-F76B-49D0-8FEC-B61B84C5EB22}" type="pres">
      <dgm:prSet presAssocID="{889C1E3E-2394-4C70-B4F7-02EFB784B770}" presName="vertFlow" presStyleCnt="0"/>
      <dgm:spPr/>
    </dgm:pt>
    <dgm:pt modelId="{E91CA63F-2433-42FD-B6E1-4D2E2AC260DA}" type="pres">
      <dgm:prSet presAssocID="{889C1E3E-2394-4C70-B4F7-02EFB784B770}" presName="header" presStyleLbl="node1" presStyleIdx="0" presStyleCnt="1" custLinFactNeighborY="9492"/>
      <dgm:spPr/>
      <dgm:t>
        <a:bodyPr/>
        <a:lstStyle/>
        <a:p>
          <a:endParaRPr lang="en-GB"/>
        </a:p>
      </dgm:t>
    </dgm:pt>
    <dgm:pt modelId="{B97D47D9-A60E-4705-9C3F-A17C939145EC}" type="pres">
      <dgm:prSet presAssocID="{F31FED65-8F0C-476A-BCD9-A6A2D27C4197}" presName="parTrans" presStyleLbl="sibTrans2D1" presStyleIdx="0" presStyleCnt="2"/>
      <dgm:spPr/>
      <dgm:t>
        <a:bodyPr/>
        <a:lstStyle/>
        <a:p>
          <a:endParaRPr lang="en-GB"/>
        </a:p>
      </dgm:t>
    </dgm:pt>
    <dgm:pt modelId="{9CB58BDF-E9A1-4C24-A6AA-8335DF81C215}" type="pres">
      <dgm:prSet presAssocID="{C4B82838-3A58-4310-A113-0A85EC9BBD2A}" presName="child" presStyleLbl="alignAccFollow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7900F0-45F5-45FC-BCC9-B9DE1D1C6E3A}" type="pres">
      <dgm:prSet presAssocID="{0D701995-3E34-4B12-8946-C9BDEFCBED57}" presName="sibTrans" presStyleLbl="sibTrans2D1" presStyleIdx="1" presStyleCnt="2"/>
      <dgm:spPr/>
      <dgm:t>
        <a:bodyPr/>
        <a:lstStyle/>
        <a:p>
          <a:endParaRPr lang="en-GB"/>
        </a:p>
      </dgm:t>
    </dgm:pt>
    <dgm:pt modelId="{FFAF4E55-7ABB-473F-89C0-81AF6FE6544F}" type="pres">
      <dgm:prSet presAssocID="{9A369AB5-0FE2-4A59-B0CC-DB3FDFD4E8B7}" presName="child" presStyleLbl="alignAccFollow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12CEB6F-1652-412C-BE96-6392BE154F5F}" type="presOf" srcId="{9A369AB5-0FE2-4A59-B0CC-DB3FDFD4E8B7}" destId="{FFAF4E55-7ABB-473F-89C0-81AF6FE6544F}" srcOrd="0" destOrd="0" presId="urn:microsoft.com/office/officeart/2005/8/layout/lProcess1"/>
    <dgm:cxn modelId="{45B5E228-E101-485D-ACAC-E46E925EBAD2}" type="presOf" srcId="{889C1E3E-2394-4C70-B4F7-02EFB784B770}" destId="{E91CA63F-2433-42FD-B6E1-4D2E2AC260DA}" srcOrd="0" destOrd="0" presId="urn:microsoft.com/office/officeart/2005/8/layout/lProcess1"/>
    <dgm:cxn modelId="{CF2022DC-29C5-4B55-A027-7934F847917A}" type="presOf" srcId="{F31FED65-8F0C-476A-BCD9-A6A2D27C4197}" destId="{B97D47D9-A60E-4705-9C3F-A17C939145EC}" srcOrd="0" destOrd="0" presId="urn:microsoft.com/office/officeart/2005/8/layout/lProcess1"/>
    <dgm:cxn modelId="{827743D7-04D5-4FF3-8851-627F95C565C6}" srcId="{889C1E3E-2394-4C70-B4F7-02EFB784B770}" destId="{9A369AB5-0FE2-4A59-B0CC-DB3FDFD4E8B7}" srcOrd="1" destOrd="0" parTransId="{8487D2AC-50E0-4676-991B-68ED3C428042}" sibTransId="{8805764D-F6CA-4184-B2A6-00B5C408CD2D}"/>
    <dgm:cxn modelId="{BC59753B-836A-430B-B132-5C91E780B5B6}" srcId="{B5596D36-4256-4ACD-A11C-035A727D3AA6}" destId="{889C1E3E-2394-4C70-B4F7-02EFB784B770}" srcOrd="0" destOrd="0" parTransId="{18F4D14A-F560-42A6-80E6-F640DACA0916}" sibTransId="{57CA858D-A56B-4409-8F5F-6F7939390BA6}"/>
    <dgm:cxn modelId="{4A3F7371-FB7B-4250-94EC-EE9AEF8957B5}" type="presOf" srcId="{B5596D36-4256-4ACD-A11C-035A727D3AA6}" destId="{9288BB5E-981F-4106-A8B3-3FFB8AA02EE7}" srcOrd="0" destOrd="0" presId="urn:microsoft.com/office/officeart/2005/8/layout/lProcess1"/>
    <dgm:cxn modelId="{62599B8F-3EE8-41A0-9823-B95700285CDB}" type="presOf" srcId="{C4B82838-3A58-4310-A113-0A85EC9BBD2A}" destId="{9CB58BDF-E9A1-4C24-A6AA-8335DF81C215}" srcOrd="0" destOrd="0" presId="urn:microsoft.com/office/officeart/2005/8/layout/lProcess1"/>
    <dgm:cxn modelId="{3DF2D052-234E-4B2A-A78C-CDD5A6C7776D}" type="presOf" srcId="{0D701995-3E34-4B12-8946-C9BDEFCBED57}" destId="{957900F0-45F5-45FC-BCC9-B9DE1D1C6E3A}" srcOrd="0" destOrd="0" presId="urn:microsoft.com/office/officeart/2005/8/layout/lProcess1"/>
    <dgm:cxn modelId="{80694388-DD7A-4251-AE3B-9BA0C1FD10DA}" srcId="{889C1E3E-2394-4C70-B4F7-02EFB784B770}" destId="{C4B82838-3A58-4310-A113-0A85EC9BBD2A}" srcOrd="0" destOrd="0" parTransId="{F31FED65-8F0C-476A-BCD9-A6A2D27C4197}" sibTransId="{0D701995-3E34-4B12-8946-C9BDEFCBED57}"/>
    <dgm:cxn modelId="{154C3238-DEDD-4204-9418-35AC95301BF5}" type="presParOf" srcId="{9288BB5E-981F-4106-A8B3-3FFB8AA02EE7}" destId="{1CC932C1-F76B-49D0-8FEC-B61B84C5EB22}" srcOrd="0" destOrd="0" presId="urn:microsoft.com/office/officeart/2005/8/layout/lProcess1"/>
    <dgm:cxn modelId="{6B0E8288-61D8-45E3-8B83-67D0CA2219FF}" type="presParOf" srcId="{1CC932C1-F76B-49D0-8FEC-B61B84C5EB22}" destId="{E91CA63F-2433-42FD-B6E1-4D2E2AC260DA}" srcOrd="0" destOrd="0" presId="urn:microsoft.com/office/officeart/2005/8/layout/lProcess1"/>
    <dgm:cxn modelId="{7EEECCB2-22F5-40CF-B34B-79C6123DF6A5}" type="presParOf" srcId="{1CC932C1-F76B-49D0-8FEC-B61B84C5EB22}" destId="{B97D47D9-A60E-4705-9C3F-A17C939145EC}" srcOrd="1" destOrd="0" presId="urn:microsoft.com/office/officeart/2005/8/layout/lProcess1"/>
    <dgm:cxn modelId="{30B84615-4A53-4886-B7AC-4E93CAAA148C}" type="presParOf" srcId="{1CC932C1-F76B-49D0-8FEC-B61B84C5EB22}" destId="{9CB58BDF-E9A1-4C24-A6AA-8335DF81C215}" srcOrd="2" destOrd="0" presId="urn:microsoft.com/office/officeart/2005/8/layout/lProcess1"/>
    <dgm:cxn modelId="{DA3454DF-5CFD-4559-B849-81A297DEBB1C}" type="presParOf" srcId="{1CC932C1-F76B-49D0-8FEC-B61B84C5EB22}" destId="{957900F0-45F5-45FC-BCC9-B9DE1D1C6E3A}" srcOrd="3" destOrd="0" presId="urn:microsoft.com/office/officeart/2005/8/layout/lProcess1"/>
    <dgm:cxn modelId="{A83C849E-BBF1-4239-87AC-720740197210}" type="presParOf" srcId="{1CC932C1-F76B-49D0-8FEC-B61B84C5EB22}" destId="{FFAF4E55-7ABB-473F-89C0-81AF6FE6544F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77A71A-D8EF-44A4-914E-B45A1227AF46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D1A4D5A0-4CAD-4559-A834-541892741D06}">
      <dgm:prSet phldrT="[Text]"/>
      <dgm:spPr/>
      <dgm:t>
        <a:bodyPr/>
        <a:lstStyle/>
        <a:p>
          <a:r>
            <a:rPr lang="en-GB" dirty="0" smtClean="0"/>
            <a:t>Presenter</a:t>
          </a:r>
          <a:endParaRPr lang="en-GB" dirty="0"/>
        </a:p>
      </dgm:t>
    </dgm:pt>
    <dgm:pt modelId="{918009ED-AD83-43FF-B76C-BE33CDD28F78}" type="parTrans" cxnId="{FDE156EF-EA15-44C7-B1BD-FBD2798CCEB6}">
      <dgm:prSet/>
      <dgm:spPr/>
      <dgm:t>
        <a:bodyPr/>
        <a:lstStyle/>
        <a:p>
          <a:endParaRPr lang="en-GB"/>
        </a:p>
      </dgm:t>
    </dgm:pt>
    <dgm:pt modelId="{B7B0D7F5-5C0A-402F-9406-67609DB94549}" type="sibTrans" cxnId="{FDE156EF-EA15-44C7-B1BD-FBD2798CCEB6}">
      <dgm:prSet/>
      <dgm:spPr/>
      <dgm:t>
        <a:bodyPr/>
        <a:lstStyle/>
        <a:p>
          <a:endParaRPr lang="en-GB"/>
        </a:p>
      </dgm:t>
    </dgm:pt>
    <dgm:pt modelId="{5E917F24-F080-4EDD-8AE9-B5A4A9F23DE0}">
      <dgm:prSet phldrT="[Text]"/>
      <dgm:spPr/>
      <dgm:t>
        <a:bodyPr/>
        <a:lstStyle/>
        <a:p>
          <a:r>
            <a:rPr lang="en-GB" dirty="0" smtClean="0"/>
            <a:t>Writing a Trade Tile</a:t>
          </a:r>
          <a:endParaRPr lang="en-GB" dirty="0"/>
        </a:p>
      </dgm:t>
    </dgm:pt>
    <dgm:pt modelId="{A1D18ED2-5291-4CED-9E9C-F4B8446EBE75}" type="parTrans" cxnId="{3584DD10-AFAC-4D37-8029-182CFC5A1312}">
      <dgm:prSet/>
      <dgm:spPr/>
      <dgm:t>
        <a:bodyPr/>
        <a:lstStyle/>
        <a:p>
          <a:endParaRPr lang="en-GB"/>
        </a:p>
      </dgm:t>
    </dgm:pt>
    <dgm:pt modelId="{BEA9C1F4-7083-4937-BCB5-C647AA526E01}" type="sibTrans" cxnId="{3584DD10-AFAC-4D37-8029-182CFC5A1312}">
      <dgm:prSet/>
      <dgm:spPr/>
      <dgm:t>
        <a:bodyPr/>
        <a:lstStyle/>
        <a:p>
          <a:endParaRPr lang="en-GB"/>
        </a:p>
      </dgm:t>
    </dgm:pt>
    <dgm:pt modelId="{2F9DAEC7-1F24-4DBB-9073-9A695332FDCA}">
      <dgm:prSet phldrT="[Text]"/>
      <dgm:spPr/>
      <dgm:t>
        <a:bodyPr/>
        <a:lstStyle/>
        <a:p>
          <a:r>
            <a:rPr lang="en-GB" dirty="0" smtClean="0"/>
            <a:t>Internationalisation</a:t>
          </a:r>
          <a:endParaRPr lang="en-GB" dirty="0"/>
        </a:p>
      </dgm:t>
    </dgm:pt>
    <dgm:pt modelId="{9AC0AAEB-B13B-46A4-9EC4-506E1E011B86}" type="parTrans" cxnId="{B472E510-7C7D-4E15-9E27-E60D520E0621}">
      <dgm:prSet/>
      <dgm:spPr/>
      <dgm:t>
        <a:bodyPr/>
        <a:lstStyle/>
        <a:p>
          <a:endParaRPr lang="en-GB"/>
        </a:p>
      </dgm:t>
    </dgm:pt>
    <dgm:pt modelId="{87ECA62F-CC70-4CF4-9284-097DA38BED21}" type="sibTrans" cxnId="{B472E510-7C7D-4E15-9E27-E60D520E0621}">
      <dgm:prSet/>
      <dgm:spPr/>
      <dgm:t>
        <a:bodyPr/>
        <a:lstStyle/>
        <a:p>
          <a:endParaRPr lang="en-GB"/>
        </a:p>
      </dgm:t>
    </dgm:pt>
    <dgm:pt modelId="{A023F780-39A8-4C01-A1DE-A49F54F2A1FA}">
      <dgm:prSet phldrT="[Text]"/>
      <dgm:spPr/>
      <dgm:t>
        <a:bodyPr/>
        <a:lstStyle/>
        <a:p>
          <a:r>
            <a:rPr lang="en-GB" dirty="0" smtClean="0"/>
            <a:t>Testing a Trade Tile</a:t>
          </a:r>
          <a:endParaRPr lang="en-GB" dirty="0"/>
        </a:p>
      </dgm:t>
    </dgm:pt>
    <dgm:pt modelId="{601E6A74-8D5B-4C1B-B089-96D7AC2488AB}" type="parTrans" cxnId="{AB98C320-6E51-4573-8074-CAD639573612}">
      <dgm:prSet/>
      <dgm:spPr/>
      <dgm:t>
        <a:bodyPr/>
        <a:lstStyle/>
        <a:p>
          <a:endParaRPr lang="en-GB"/>
        </a:p>
      </dgm:t>
    </dgm:pt>
    <dgm:pt modelId="{E4F0B36D-E224-4EE9-8B41-3382C03FAA22}" type="sibTrans" cxnId="{AB98C320-6E51-4573-8074-CAD639573612}">
      <dgm:prSet/>
      <dgm:spPr/>
      <dgm:t>
        <a:bodyPr/>
        <a:lstStyle/>
        <a:p>
          <a:endParaRPr lang="en-GB"/>
        </a:p>
      </dgm:t>
    </dgm:pt>
    <dgm:pt modelId="{108F12C9-1F81-4659-8DCB-6F17CACE7D1D}" type="pres">
      <dgm:prSet presAssocID="{2977A71A-D8EF-44A4-914E-B45A1227A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938F7A1-BD30-4ECE-9486-31DAC9A1616A}" type="pres">
      <dgm:prSet presAssocID="{D1A4D5A0-4CAD-4559-A834-541892741D06}" presName="composite" presStyleCnt="0"/>
      <dgm:spPr/>
    </dgm:pt>
    <dgm:pt modelId="{B88B130C-989F-4FEB-B248-7E047DCB8BB5}" type="pres">
      <dgm:prSet presAssocID="{D1A4D5A0-4CAD-4559-A834-541892741D06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31FEBD-1A51-4819-8D7F-E66E6C6F3BD9}" type="pres">
      <dgm:prSet presAssocID="{D1A4D5A0-4CAD-4559-A834-541892741D06}" presName="desTx" presStyleLbl="alignAccFollowNode1" presStyleIdx="0" presStyleCnt="1" custLinFactNeighborX="74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2DE0996-1A2A-4B0A-9A21-0986CD1DDB51}" type="presOf" srcId="{5E917F24-F080-4EDD-8AE9-B5A4A9F23DE0}" destId="{9931FEBD-1A51-4819-8D7F-E66E6C6F3BD9}" srcOrd="0" destOrd="0" presId="urn:microsoft.com/office/officeart/2005/8/layout/hList1"/>
    <dgm:cxn modelId="{C571666D-71A9-467C-9C93-790FB98BFEA5}" type="presOf" srcId="{D1A4D5A0-4CAD-4559-A834-541892741D06}" destId="{B88B130C-989F-4FEB-B248-7E047DCB8BB5}" srcOrd="0" destOrd="0" presId="urn:microsoft.com/office/officeart/2005/8/layout/hList1"/>
    <dgm:cxn modelId="{B472E510-7C7D-4E15-9E27-E60D520E0621}" srcId="{D1A4D5A0-4CAD-4559-A834-541892741D06}" destId="{2F9DAEC7-1F24-4DBB-9073-9A695332FDCA}" srcOrd="1" destOrd="0" parTransId="{9AC0AAEB-B13B-46A4-9EC4-506E1E011B86}" sibTransId="{87ECA62F-CC70-4CF4-9284-097DA38BED21}"/>
    <dgm:cxn modelId="{D50725F5-7E12-486C-AA9B-E7F3292189B2}" type="presOf" srcId="{A023F780-39A8-4C01-A1DE-A49F54F2A1FA}" destId="{9931FEBD-1A51-4819-8D7F-E66E6C6F3BD9}" srcOrd="0" destOrd="2" presId="urn:microsoft.com/office/officeart/2005/8/layout/hList1"/>
    <dgm:cxn modelId="{FDE156EF-EA15-44C7-B1BD-FBD2798CCEB6}" srcId="{2977A71A-D8EF-44A4-914E-B45A1227AF46}" destId="{D1A4D5A0-4CAD-4559-A834-541892741D06}" srcOrd="0" destOrd="0" parTransId="{918009ED-AD83-43FF-B76C-BE33CDD28F78}" sibTransId="{B7B0D7F5-5C0A-402F-9406-67609DB94549}"/>
    <dgm:cxn modelId="{FF188C7A-B7C8-4F01-86D4-7168CA4ECFDF}" type="presOf" srcId="{2977A71A-D8EF-44A4-914E-B45A1227AF46}" destId="{108F12C9-1F81-4659-8DCB-6F17CACE7D1D}" srcOrd="0" destOrd="0" presId="urn:microsoft.com/office/officeart/2005/8/layout/hList1"/>
    <dgm:cxn modelId="{AB98C320-6E51-4573-8074-CAD639573612}" srcId="{D1A4D5A0-4CAD-4559-A834-541892741D06}" destId="{A023F780-39A8-4C01-A1DE-A49F54F2A1FA}" srcOrd="2" destOrd="0" parTransId="{601E6A74-8D5B-4C1B-B089-96D7AC2488AB}" sibTransId="{E4F0B36D-E224-4EE9-8B41-3382C03FAA22}"/>
    <dgm:cxn modelId="{3584DD10-AFAC-4D37-8029-182CFC5A1312}" srcId="{D1A4D5A0-4CAD-4559-A834-541892741D06}" destId="{5E917F24-F080-4EDD-8AE9-B5A4A9F23DE0}" srcOrd="0" destOrd="0" parTransId="{A1D18ED2-5291-4CED-9E9C-F4B8446EBE75}" sibTransId="{BEA9C1F4-7083-4937-BCB5-C647AA526E01}"/>
    <dgm:cxn modelId="{E6D505E9-B58E-468F-B208-D1F48A6CD0CA}" type="presOf" srcId="{2F9DAEC7-1F24-4DBB-9073-9A695332FDCA}" destId="{9931FEBD-1A51-4819-8D7F-E66E6C6F3BD9}" srcOrd="0" destOrd="1" presId="urn:microsoft.com/office/officeart/2005/8/layout/hList1"/>
    <dgm:cxn modelId="{12798DB2-677D-4AF4-AF1A-7EFF6D68D0CA}" type="presParOf" srcId="{108F12C9-1F81-4659-8DCB-6F17CACE7D1D}" destId="{3938F7A1-BD30-4ECE-9486-31DAC9A1616A}" srcOrd="0" destOrd="0" presId="urn:microsoft.com/office/officeart/2005/8/layout/hList1"/>
    <dgm:cxn modelId="{5400129E-5C49-4D9C-80D0-0F7945E2B321}" type="presParOf" srcId="{3938F7A1-BD30-4ECE-9486-31DAC9A1616A}" destId="{B88B130C-989F-4FEB-B248-7E047DCB8BB5}" srcOrd="0" destOrd="0" presId="urn:microsoft.com/office/officeart/2005/8/layout/hList1"/>
    <dgm:cxn modelId="{F8EEF168-FA86-4205-862F-9ABD125DEF6F}" type="presParOf" srcId="{3938F7A1-BD30-4ECE-9486-31DAC9A1616A}" destId="{9931FEBD-1A51-4819-8D7F-E66E6C6F3BD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Create a </a:t>
          </a:r>
          <a:r>
            <a:rPr lang="en-GB" sz="1400" dirty="0" err="1" smtClean="0"/>
            <a:t>StreamLink</a:t>
          </a:r>
          <a:r>
            <a:rPr lang="en-GB" sz="1400" dirty="0" smtClean="0"/>
            <a:t> connection object and use the </a:t>
          </a:r>
          <a:r>
            <a:rPr lang="en-GB" sz="1400" dirty="0" err="1" smtClean="0"/>
            <a:t>StreamLinkConnectionService</a:t>
          </a:r>
          <a:r>
            <a:rPr lang="en-GB" sz="1400" dirty="0" smtClean="0"/>
            <a:t> to connect to libtraining.caplin.com or Liberator on your local machine</a:t>
          </a:r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Use the </a:t>
          </a:r>
          <a:r>
            <a:rPr lang="en-GB" sz="1400" b="0" dirty="0" err="1" smtClean="0"/>
            <a:t>StreamLinkMessageService</a:t>
          </a:r>
          <a:r>
            <a:rPr lang="en-GB" sz="1400" b="0" dirty="0" smtClean="0"/>
            <a:t> to subscribe to the subject for your tile’s currency pair</a:t>
          </a:r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dirty="0" smtClean="0"/>
            <a:t>Set your tile to listen to updates on the newly created subscription and update the buy/sell buttons when a data update is received.</a:t>
          </a:r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68F4194-909F-46EE-90C0-1C7F98E4B7F0}" type="pres">
      <dgm:prSet presAssocID="{7FC60040-609F-4BCB-BD81-8D95A952ABC8}" presName="boxAndChildren" presStyleCnt="0"/>
      <dgm:spPr/>
    </dgm:pt>
    <dgm:pt modelId="{D109205C-7BA3-4E49-86F5-A4A92636201F}" type="pres">
      <dgm:prSet presAssocID="{7FC60040-609F-4BCB-BD81-8D95A952ABC8}" presName="parentTextBox" presStyleLbl="node1" presStyleIdx="0" presStyleCnt="3" custLinFactNeighborY="190"/>
      <dgm:spPr/>
      <dgm:t>
        <a:bodyPr/>
        <a:lstStyle/>
        <a:p>
          <a:endParaRPr lang="en-GB"/>
        </a:p>
      </dgm:t>
    </dgm:pt>
    <dgm:pt modelId="{B01A57A3-7520-49B7-9B71-D1F4FBB7F070}" type="pres">
      <dgm:prSet presAssocID="{51AE4873-BB77-48FE-842D-1EA2C3E49F13}" presName="sp" presStyleCnt="0"/>
      <dgm:spPr/>
    </dgm:pt>
    <dgm:pt modelId="{34AE3084-160A-43D2-913E-80161ECB0320}" type="pres">
      <dgm:prSet presAssocID="{12636DEF-DD0B-4D37-9B84-278F003553FA}" presName="arrowAndChildren" presStyleCnt="0"/>
      <dgm:spPr/>
    </dgm:pt>
    <dgm:pt modelId="{E9A785BE-B53E-4CE2-A1E4-9EEA92D6B8CE}" type="pres">
      <dgm:prSet presAssocID="{12636DEF-DD0B-4D37-9B84-278F003553FA}" presName="parentTextArrow" presStyleLbl="node1" presStyleIdx="1" presStyleCnt="3" custLinFactNeighborY="1446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A1046973-C468-4F50-B838-D946F11B722D}" type="presOf" srcId="{DAFDCCE1-C6A4-431D-90CC-5F8A087A1BAC}" destId="{95D3A656-92C6-4736-8E95-7FD1DA7F25D2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D9720ECF-56C8-43AB-B492-74052EA81F6E}" srcId="{DAFDCCE1-C6A4-431D-90CC-5F8A087A1BAC}" destId="{7FC60040-609F-4BCB-BD81-8D95A952ABC8}" srcOrd="2" destOrd="0" parTransId="{A52F9442-EE0A-49D4-B4EE-F2BFFD680B8E}" sibTransId="{1230BF8A-2C53-420D-BFBC-9528EAD310FF}"/>
    <dgm:cxn modelId="{1E4A64A1-01C9-4523-A0E4-F3D148D8791D}" type="presOf" srcId="{12636DEF-DD0B-4D37-9B84-278F003553FA}" destId="{E9A785BE-B53E-4CE2-A1E4-9EEA92D6B8CE}" srcOrd="0" destOrd="0" presId="urn:microsoft.com/office/officeart/2005/8/layout/process4"/>
    <dgm:cxn modelId="{9DB6A264-3156-4F55-BED7-6474822E30BD}" type="presOf" srcId="{7FC60040-609F-4BCB-BD81-8D95A952ABC8}" destId="{D109205C-7BA3-4E49-86F5-A4A92636201F}" srcOrd="0" destOrd="0" presId="urn:microsoft.com/office/officeart/2005/8/layout/process4"/>
    <dgm:cxn modelId="{B538BDAD-BC5A-41A1-A116-ECFB6A5DBE7A}" type="presOf" srcId="{2DA52980-6A27-49BA-8B77-B697F3969B13}" destId="{7C659590-2083-46A6-88A1-1EE87B2B23CF}" srcOrd="0" destOrd="0" presId="urn:microsoft.com/office/officeart/2005/8/layout/process4"/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A55615A4-68DC-426A-AFE9-DE7FB0DAD457}" type="presParOf" srcId="{95D3A656-92C6-4736-8E95-7FD1DA7F25D2}" destId="{B68F4194-909F-46EE-90C0-1C7F98E4B7F0}" srcOrd="0" destOrd="0" presId="urn:microsoft.com/office/officeart/2005/8/layout/process4"/>
    <dgm:cxn modelId="{AA0DF05F-CD61-499C-8C49-9CBBFD13E291}" type="presParOf" srcId="{B68F4194-909F-46EE-90C0-1C7F98E4B7F0}" destId="{D109205C-7BA3-4E49-86F5-A4A92636201F}" srcOrd="0" destOrd="0" presId="urn:microsoft.com/office/officeart/2005/8/layout/process4"/>
    <dgm:cxn modelId="{22B6F81E-6995-47EB-9F10-2CE9615ED59D}" type="presParOf" srcId="{95D3A656-92C6-4736-8E95-7FD1DA7F25D2}" destId="{B01A57A3-7520-49B7-9B71-D1F4FBB7F070}" srcOrd="1" destOrd="0" presId="urn:microsoft.com/office/officeart/2005/8/layout/process4"/>
    <dgm:cxn modelId="{68D2D7E7-2BAF-4ABF-A45A-54EE45F02002}" type="presParOf" srcId="{95D3A656-92C6-4736-8E95-7FD1DA7F25D2}" destId="{34AE3084-160A-43D2-913E-80161ECB0320}" srcOrd="2" destOrd="0" presId="urn:microsoft.com/office/officeart/2005/8/layout/process4"/>
    <dgm:cxn modelId="{571FE7DD-561E-47E3-8552-7AAD1A603AFB}" type="presParOf" srcId="{34AE3084-160A-43D2-913E-80161ECB0320}" destId="{E9A785BE-B53E-4CE2-A1E4-9EEA92D6B8CE}" srcOrd="0" destOrd="0" presId="urn:microsoft.com/office/officeart/2005/8/layout/process4"/>
    <dgm:cxn modelId="{565E42FB-3D84-48B8-A789-EDFE2FD0BC8D}" type="presParOf" srcId="{95D3A656-92C6-4736-8E95-7FD1DA7F25D2}" destId="{1710FF77-15B3-45B0-BFD2-C5FF2E833258}" srcOrd="3" destOrd="0" presId="urn:microsoft.com/office/officeart/2005/8/layout/process4"/>
    <dgm:cxn modelId="{53851233-7FDA-44A3-8977-713359000748}" type="presParOf" srcId="{95D3A656-92C6-4736-8E95-7FD1DA7F25D2}" destId="{8922DBCE-4CDC-4E98-BD18-495A63619A74}" srcOrd="4" destOrd="0" presId="urn:microsoft.com/office/officeart/2005/8/layout/process4"/>
    <dgm:cxn modelId="{F981212A-D14F-4DCE-849C-9F6E9AF74C11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1CA63F-2433-42FD-B6E1-4D2E2AC260DA}">
      <dsp:nvSpPr>
        <dsp:cNvPr id="0" name=""/>
        <dsp:cNvSpPr/>
      </dsp:nvSpPr>
      <dsp:spPr>
        <a:xfrm>
          <a:off x="643314" y="10764"/>
          <a:ext cx="1232374" cy="3080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err="1" smtClean="0"/>
            <a:t>Webcentric</a:t>
          </a:r>
          <a:endParaRPr lang="en-GB" sz="1200" kern="1200" dirty="0"/>
        </a:p>
      </dsp:txBody>
      <dsp:txXfrm>
        <a:off x="652338" y="19788"/>
        <a:ext cx="1214326" cy="290045"/>
      </dsp:txXfrm>
    </dsp:sp>
    <dsp:sp modelId="{B97D47D9-A60E-4705-9C3F-A17C939145EC}">
      <dsp:nvSpPr>
        <dsp:cNvPr id="0" name=""/>
        <dsp:cNvSpPr/>
      </dsp:nvSpPr>
      <dsp:spPr>
        <a:xfrm rot="5400000">
          <a:off x="1235102" y="340698"/>
          <a:ext cx="48798" cy="5391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B58BDF-E9A1-4C24-A6AA-8335DF81C215}">
      <dsp:nvSpPr>
        <dsp:cNvPr id="0" name=""/>
        <dsp:cNvSpPr/>
      </dsp:nvSpPr>
      <dsp:spPr>
        <a:xfrm>
          <a:off x="643314" y="416455"/>
          <a:ext cx="1232374" cy="308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Grids</a:t>
          </a:r>
          <a:endParaRPr lang="en-GB" sz="1200" kern="1200" dirty="0"/>
        </a:p>
      </dsp:txBody>
      <dsp:txXfrm>
        <a:off x="652338" y="425479"/>
        <a:ext cx="1214326" cy="290045"/>
      </dsp:txXfrm>
    </dsp:sp>
    <dsp:sp modelId="{957900F0-45F5-45FC-BCC9-B9DE1D1C6E3A}">
      <dsp:nvSpPr>
        <dsp:cNvPr id="0" name=""/>
        <dsp:cNvSpPr/>
      </dsp:nvSpPr>
      <dsp:spPr>
        <a:xfrm rot="5400000">
          <a:off x="1232543" y="751507"/>
          <a:ext cx="53916" cy="53916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AF4E55-7ABB-473F-89C0-81AF6FE6544F}">
      <dsp:nvSpPr>
        <dsp:cNvPr id="0" name=""/>
        <dsp:cNvSpPr/>
      </dsp:nvSpPr>
      <dsp:spPr>
        <a:xfrm>
          <a:off x="643314" y="832382"/>
          <a:ext cx="1232374" cy="308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Renderer</a:t>
          </a:r>
          <a:endParaRPr lang="en-GB" sz="1200" kern="1200" dirty="0"/>
        </a:p>
      </dsp:txBody>
      <dsp:txXfrm>
        <a:off x="652338" y="841406"/>
        <a:ext cx="1214326" cy="2900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8B130C-989F-4FEB-B248-7E047DCB8BB5}">
      <dsp:nvSpPr>
        <dsp:cNvPr id="0" name=""/>
        <dsp:cNvSpPr/>
      </dsp:nvSpPr>
      <dsp:spPr>
        <a:xfrm>
          <a:off x="0" y="228732"/>
          <a:ext cx="1831196" cy="4032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Presenter</a:t>
          </a:r>
          <a:endParaRPr lang="en-GB" sz="1400" kern="1200" dirty="0"/>
        </a:p>
      </dsp:txBody>
      <dsp:txXfrm>
        <a:off x="0" y="228732"/>
        <a:ext cx="1831196" cy="403200"/>
      </dsp:txXfrm>
    </dsp:sp>
    <dsp:sp modelId="{9931FEBD-1A51-4819-8D7F-E66E6C6F3BD9}">
      <dsp:nvSpPr>
        <dsp:cNvPr id="0" name=""/>
        <dsp:cNvSpPr/>
      </dsp:nvSpPr>
      <dsp:spPr>
        <a:xfrm>
          <a:off x="0" y="631933"/>
          <a:ext cx="1831196" cy="80703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Writing a Trade Tile</a:t>
          </a:r>
          <a:endParaRPr lang="en-GB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Internationalisation</a:t>
          </a:r>
          <a:endParaRPr lang="en-GB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Testing a Trade Tile</a:t>
          </a:r>
          <a:endParaRPr lang="en-GB" sz="1400" kern="1200" dirty="0"/>
        </a:p>
      </dsp:txBody>
      <dsp:txXfrm>
        <a:off x="0" y="631933"/>
        <a:ext cx="1831196" cy="8070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9205C-7BA3-4E49-86F5-A4A92636201F}">
      <dsp:nvSpPr>
        <dsp:cNvPr id="0" name=""/>
        <dsp:cNvSpPr/>
      </dsp:nvSpPr>
      <dsp:spPr>
        <a:xfrm>
          <a:off x="0" y="1816273"/>
          <a:ext cx="7768456" cy="596001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Set your tile to listen to updates on the newly created subscription and update the buy/sell buttons when a data update is received.</a:t>
          </a:r>
        </a:p>
      </dsp:txBody>
      <dsp:txXfrm>
        <a:off x="0" y="1816273"/>
        <a:ext cx="7768456" cy="596001"/>
      </dsp:txXfrm>
    </dsp:sp>
    <dsp:sp modelId="{E9A785BE-B53E-4CE2-A1E4-9EEA92D6B8CE}">
      <dsp:nvSpPr>
        <dsp:cNvPr id="0" name=""/>
        <dsp:cNvSpPr/>
      </dsp:nvSpPr>
      <dsp:spPr>
        <a:xfrm rot="10800000">
          <a:off x="0" y="921391"/>
          <a:ext cx="7768456" cy="91665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Use the </a:t>
          </a:r>
          <a:r>
            <a:rPr lang="en-GB" sz="1400" b="0" kern="1200" dirty="0" err="1" smtClean="0"/>
            <a:t>StreamLinkMessageService</a:t>
          </a:r>
          <a:r>
            <a:rPr lang="en-GB" sz="1400" b="0" kern="1200" dirty="0" smtClean="0"/>
            <a:t> to subscribe to the subject for your tile’s currency pair</a:t>
          </a:r>
        </a:p>
      </dsp:txBody>
      <dsp:txXfrm rot="10800000">
        <a:off x="0" y="921391"/>
        <a:ext cx="7768456" cy="595612"/>
      </dsp:txXfrm>
    </dsp:sp>
    <dsp:sp modelId="{7C659590-2083-46A6-88A1-1EE87B2B23CF}">
      <dsp:nvSpPr>
        <dsp:cNvPr id="0" name=""/>
        <dsp:cNvSpPr/>
      </dsp:nvSpPr>
      <dsp:spPr>
        <a:xfrm rot="10800000">
          <a:off x="0" y="426"/>
          <a:ext cx="7768456" cy="91665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Create a </a:t>
          </a:r>
          <a:r>
            <a:rPr lang="en-GB" sz="1400" kern="1200" dirty="0" err="1" smtClean="0"/>
            <a:t>StreamLink</a:t>
          </a:r>
          <a:r>
            <a:rPr lang="en-GB" sz="1400" kern="1200" dirty="0" smtClean="0"/>
            <a:t> connection object and use the </a:t>
          </a:r>
          <a:r>
            <a:rPr lang="en-GB" sz="1400" kern="1200" dirty="0" err="1" smtClean="0"/>
            <a:t>StreamLinkConnectionService</a:t>
          </a:r>
          <a:r>
            <a:rPr lang="en-GB" sz="1400" kern="1200" dirty="0" smtClean="0"/>
            <a:t> to connect to libtraining.caplin.com or Liberator on your local machine</a:t>
          </a:r>
        </a:p>
      </dsp:txBody>
      <dsp:txXfrm rot="10800000">
        <a:off x="0" y="426"/>
        <a:ext cx="7768456" cy="595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94DAD-6522-4308-A16A-703C790033F8}" type="datetimeFigureOut">
              <a:rPr lang="en-GB" smtClean="0"/>
              <a:t>07/08/2013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1E113-23E9-47D2-BE7C-DC8F392517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5154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6B8781-B2DC-435E-B184-96FB1E92B96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463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6076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149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4921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6311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170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63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6562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6936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6920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299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2188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2871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35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21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50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252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472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266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8259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5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5120" y="457361"/>
            <a:ext cx="8361680" cy="1102519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47440" y="177673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8303" y="4267504"/>
            <a:ext cx="1528497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2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07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25120" y="457361"/>
            <a:ext cx="8361680" cy="1102519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647440" y="177673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</p:spPr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8303" y="4267504"/>
            <a:ext cx="1528497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25120" y="457361"/>
            <a:ext cx="8361680" cy="1102519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647440" y="177673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</p:spPr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8303" y="4267504"/>
            <a:ext cx="1528497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25120" y="457361"/>
            <a:ext cx="8361680" cy="1102519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647440" y="177673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</p:spPr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8303" y="4267504"/>
            <a:ext cx="1528497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25120" y="457361"/>
            <a:ext cx="8361680" cy="1102519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647440" y="177673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</p:spPr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8303" y="4267504"/>
            <a:ext cx="1528497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25120" y="457361"/>
            <a:ext cx="8361680" cy="1102519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647440" y="177673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</p:spPr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8303" y="4267504"/>
            <a:ext cx="1528497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04A54-9CBA-D241-90F6-143CCEB6D753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9.png"/><Relationship Id="rId7" Type="http://schemas.openxmlformats.org/officeDocument/2006/relationships/diagramLayout" Target="../diagrams/layout1.xml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diagramData" Target="../diagrams/data2.xml"/><Relationship Id="rId5" Type="http://schemas.openxmlformats.org/officeDocument/2006/relationships/image" Target="../media/image10.png"/><Relationship Id="rId15" Type="http://schemas.microsoft.com/office/2007/relationships/diagramDrawing" Target="../diagrams/drawing2.xml"/><Relationship Id="rId10" Type="http://schemas.microsoft.com/office/2007/relationships/diagramDrawing" Target="../diagrams/drawing1.xml"/><Relationship Id="rId4" Type="http://schemas.microsoft.com/office/2007/relationships/hdphoto" Target="../media/hdphoto1.wdp"/><Relationship Id="rId9" Type="http://schemas.openxmlformats.org/officeDocument/2006/relationships/diagramColors" Target="../diagrams/colors1.xml"/><Relationship Id="rId14" Type="http://schemas.openxmlformats.org/officeDocument/2006/relationships/diagramColors" Target="../diagrams/colors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Streaming Messages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Caplin Trader 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57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195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CT3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4696" y="1199703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 smtClean="0"/>
              <a:t>Portable between streaming APIs</a:t>
            </a:r>
          </a:p>
          <a:p>
            <a:endParaRPr lang="en-GB" sz="2800" dirty="0"/>
          </a:p>
          <a:p>
            <a:pPr lvl="1"/>
            <a:r>
              <a:rPr lang="en-GB" sz="2400" dirty="0" err="1" smtClean="0"/>
              <a:t>MessageService</a:t>
            </a:r>
            <a:r>
              <a:rPr lang="en-GB" sz="2400" dirty="0" smtClean="0"/>
              <a:t> - Abstract Pub/Sub API</a:t>
            </a:r>
          </a:p>
          <a:p>
            <a:pPr lvl="1"/>
            <a:endParaRPr lang="en-GB" sz="2400" dirty="0" smtClean="0"/>
          </a:p>
          <a:p>
            <a:pPr lvl="1"/>
            <a:r>
              <a:rPr lang="en-GB" sz="2400" dirty="0" err="1" smtClean="0"/>
              <a:t>DataProviders</a:t>
            </a:r>
            <a:r>
              <a:rPr lang="en-GB" sz="2400" dirty="0" smtClean="0"/>
              <a:t> for more specific uses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9002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2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Message Service</a:t>
            </a:r>
            <a:endParaRPr lang="en-GB" sz="4000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607588" y="1250957"/>
            <a:ext cx="5742412" cy="36074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/>
              <a:t>MessageService</a:t>
            </a:r>
            <a:endParaRPr lang="en-GB" sz="2400" dirty="0"/>
          </a:p>
          <a:p>
            <a:pPr lvl="1"/>
            <a:r>
              <a:rPr lang="en-GB" sz="2000" dirty="0"/>
              <a:t>publish, subscribe</a:t>
            </a:r>
          </a:p>
          <a:p>
            <a:r>
              <a:rPr lang="en-GB" sz="2400" dirty="0" err="1"/>
              <a:t>PublishListener</a:t>
            </a:r>
            <a:endParaRPr lang="en-GB" sz="2400" dirty="0"/>
          </a:p>
          <a:p>
            <a:pPr lvl="1"/>
            <a:r>
              <a:rPr lang="en-GB" sz="2000" dirty="0" err="1"/>
              <a:t>onSuccess</a:t>
            </a:r>
            <a:r>
              <a:rPr lang="en-GB" sz="2000" dirty="0"/>
              <a:t>, </a:t>
            </a:r>
            <a:r>
              <a:rPr lang="en-GB" sz="2000" dirty="0" err="1"/>
              <a:t>onError</a:t>
            </a:r>
            <a:endParaRPr lang="en-GB" sz="2000" dirty="0"/>
          </a:p>
          <a:p>
            <a:r>
              <a:rPr lang="en-GB" sz="2400" dirty="0" err="1"/>
              <a:t>SubscriptionListener</a:t>
            </a:r>
            <a:endParaRPr lang="en-GB" sz="2400" dirty="0"/>
          </a:p>
          <a:p>
            <a:pPr lvl="1"/>
            <a:r>
              <a:rPr lang="en-GB" sz="2000" dirty="0" err="1"/>
              <a:t>onDataUpdate</a:t>
            </a:r>
            <a:r>
              <a:rPr lang="en-GB" sz="2000" dirty="0"/>
              <a:t>, </a:t>
            </a:r>
            <a:r>
              <a:rPr lang="en-GB" sz="2000" dirty="0" err="1"/>
              <a:t>onError</a:t>
            </a:r>
            <a:r>
              <a:rPr lang="en-GB" sz="2000" dirty="0" smtClean="0"/>
              <a:t>, </a:t>
            </a:r>
            <a:r>
              <a:rPr lang="en-GB" sz="2000" dirty="0" err="1" smtClean="0"/>
              <a:t>onStatusUpdate</a:t>
            </a:r>
            <a:endParaRPr lang="en-GB" sz="2000" dirty="0"/>
          </a:p>
          <a:p>
            <a:r>
              <a:rPr lang="en-GB" sz="2400" dirty="0"/>
              <a:t>Subscription</a:t>
            </a:r>
          </a:p>
          <a:p>
            <a:pPr lvl="1"/>
            <a:r>
              <a:rPr lang="en-GB" sz="2000" dirty="0"/>
              <a:t>pause, resume, dispose</a:t>
            </a:r>
          </a:p>
        </p:txBody>
      </p:sp>
    </p:spTree>
    <p:extLst>
      <p:ext uri="{BB962C8B-B14F-4D97-AF65-F5344CB8AC3E}">
        <p14:creationId xmlns:p14="http://schemas.microsoft.com/office/powerpoint/2010/main" val="410728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54"/>
          <p:cNvSpPr/>
          <p:nvPr/>
        </p:nvSpPr>
        <p:spPr>
          <a:xfrm>
            <a:off x="6464040" y="1301579"/>
            <a:ext cx="2222760" cy="3510000"/>
          </a:xfrm>
          <a:prstGeom prst="rect">
            <a:avLst/>
          </a:prstGeom>
          <a:solidFill>
            <a:srgbClr val="F2F2F2"/>
          </a:solidFill>
          <a:ln w="3175" cmpd="sng">
            <a:solidFill>
              <a:srgbClr val="BFBFB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GB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10531" y="1297876"/>
            <a:ext cx="1798742" cy="3510000"/>
          </a:xfrm>
          <a:prstGeom prst="rect">
            <a:avLst/>
          </a:prstGeom>
          <a:solidFill>
            <a:srgbClr val="F2F2F2"/>
          </a:solidFill>
          <a:ln w="6350" cmpd="sng">
            <a:solidFill>
              <a:srgbClr val="BFBFB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50213" y="1950816"/>
            <a:ext cx="1868455" cy="2143202"/>
          </a:xfrm>
          <a:prstGeom prst="rect">
            <a:avLst/>
          </a:prstGeom>
          <a:solidFill>
            <a:srgbClr val="F2F2F2"/>
          </a:solidFill>
          <a:ln w="3175" cmpd="sng">
            <a:solidFill>
              <a:srgbClr val="BFBFB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616559" y="2010652"/>
            <a:ext cx="1605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595959"/>
                </a:solidFill>
                <a:latin typeface="Arial"/>
                <a:cs typeface="Arial"/>
              </a:rPr>
              <a:t>Service Registry</a:t>
            </a:r>
            <a:endParaRPr lang="en-GB" sz="1400" b="1" dirty="0">
              <a:solidFill>
                <a:srgbClr val="595959"/>
              </a:solidFill>
              <a:latin typeface="Arial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3452" y="4019335"/>
            <a:ext cx="974378" cy="717085"/>
          </a:xfrm>
          <a:prstGeom prst="rect">
            <a:avLst/>
          </a:prstGeom>
          <a:solidFill>
            <a:schemeClr val="bg1">
              <a:lumMod val="65000"/>
            </a:schemeClr>
          </a:solidFill>
          <a:ln w="3175" cmpd="sng">
            <a:solidFill>
              <a:srgbClr val="FFFFFF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latin typeface="Arial"/>
                <a:cs typeface="Arial"/>
              </a:rPr>
              <a:t>Reuters </a:t>
            </a:r>
            <a:br>
              <a:rPr lang="en-GB" sz="1400" dirty="0" smtClean="0">
                <a:latin typeface="Arial"/>
                <a:cs typeface="Arial"/>
              </a:rPr>
            </a:br>
            <a:r>
              <a:rPr lang="en-GB" sz="1400" dirty="0" smtClean="0">
                <a:latin typeface="Arial"/>
                <a:cs typeface="Arial"/>
              </a:rPr>
              <a:t>Date </a:t>
            </a:r>
            <a:br>
              <a:rPr lang="en-GB" sz="1400" dirty="0" smtClean="0">
                <a:latin typeface="Arial"/>
                <a:cs typeface="Arial"/>
              </a:rPr>
            </a:br>
            <a:r>
              <a:rPr lang="en-GB" sz="1400" dirty="0" smtClean="0">
                <a:latin typeface="Arial"/>
                <a:cs typeface="Arial"/>
              </a:rPr>
              <a:t>Service</a:t>
            </a:r>
            <a:endParaRPr lang="en-GB" sz="14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81097" y="2737637"/>
            <a:ext cx="1440000" cy="810000"/>
          </a:xfrm>
          <a:prstGeom prst="rect">
            <a:avLst/>
          </a:prstGeom>
          <a:gradFill flip="none" rotWithShape="1">
            <a:gsLst>
              <a:gs pos="0">
                <a:srgbClr val="04396E"/>
              </a:gs>
              <a:gs pos="100000">
                <a:srgbClr val="04396E">
                  <a:alpha val="67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 err="1" smtClean="0">
                <a:latin typeface="Arial"/>
                <a:cs typeface="Arial"/>
              </a:rPr>
              <a:t>Streamlink</a:t>
            </a:r>
            <a:r>
              <a:rPr lang="en-GB" sz="1200" b="1" dirty="0" smtClean="0">
                <a:latin typeface="Arial"/>
                <a:cs typeface="Arial"/>
              </a:rPr>
              <a:t/>
            </a:r>
            <a:br>
              <a:rPr lang="en-GB" sz="1200" b="1" dirty="0" smtClean="0">
                <a:latin typeface="Arial"/>
                <a:cs typeface="Arial"/>
              </a:rPr>
            </a:br>
            <a:r>
              <a:rPr lang="en-GB" sz="1200" b="1" dirty="0" smtClean="0">
                <a:latin typeface="Arial"/>
                <a:cs typeface="Arial"/>
              </a:rPr>
              <a:t>Message Service</a:t>
            </a:r>
            <a:endParaRPr lang="en-GB" sz="1200" b="1" dirty="0">
              <a:latin typeface="Arial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676618" y="3759581"/>
            <a:ext cx="1440000" cy="810000"/>
          </a:xfrm>
          <a:prstGeom prst="rect">
            <a:avLst/>
          </a:prstGeom>
          <a:gradFill flip="none" rotWithShape="1">
            <a:gsLst>
              <a:gs pos="0">
                <a:srgbClr val="04396E"/>
              </a:gs>
              <a:gs pos="100000">
                <a:srgbClr val="04396E">
                  <a:alpha val="67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 err="1" smtClean="0">
                <a:latin typeface="Arial"/>
                <a:cs typeface="Arial"/>
              </a:rPr>
              <a:t>StreamLink</a:t>
            </a:r>
            <a:r>
              <a:rPr lang="en-GB" sz="1200" b="1" dirty="0" smtClean="0">
                <a:latin typeface="Arial"/>
                <a:cs typeface="Arial"/>
              </a:rPr>
              <a:t> Connection Service</a:t>
            </a:r>
            <a:endParaRPr lang="en-GB" sz="1200" b="1" dirty="0">
              <a:latin typeface="Arial"/>
              <a:cs typeface="Arial"/>
            </a:endParaRPr>
          </a:p>
        </p:txBody>
      </p:sp>
      <p:sp>
        <p:nvSpPr>
          <p:cNvPr id="24" name="TextBox 28"/>
          <p:cNvSpPr txBox="1"/>
          <p:nvPr/>
        </p:nvSpPr>
        <p:spPr>
          <a:xfrm>
            <a:off x="862061" y="1342790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rgbClr val="595959"/>
                </a:solidFill>
                <a:latin typeface="Arial"/>
                <a:cs typeface="Arial"/>
              </a:rPr>
              <a:t>App</a:t>
            </a:r>
            <a:endParaRPr lang="en-US" sz="1400" b="1" dirty="0">
              <a:solidFill>
                <a:srgbClr val="595959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73151" y="1305792"/>
            <a:ext cx="2213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err="1">
                <a:solidFill>
                  <a:srgbClr val="595959"/>
                </a:solidFill>
              </a:rPr>
              <a:t>BladeRunner</a:t>
            </a:r>
            <a:r>
              <a:rPr lang="en-GB" sz="1400" b="1" dirty="0">
                <a:solidFill>
                  <a:srgbClr val="595959"/>
                </a:solidFill>
              </a:rPr>
              <a:t> </a:t>
            </a:r>
            <a:r>
              <a:rPr lang="en-GB" sz="1400" b="1" dirty="0" smtClean="0">
                <a:solidFill>
                  <a:srgbClr val="595959"/>
                </a:solidFill>
              </a:rPr>
              <a:t>Libraries</a:t>
            </a:r>
            <a:endParaRPr lang="en-GB" sz="1400" b="1" dirty="0">
              <a:solidFill>
                <a:srgbClr val="595959"/>
              </a:solidFill>
            </a:endParaRPr>
          </a:p>
        </p:txBody>
      </p:sp>
      <p:cxnSp>
        <p:nvCxnSpPr>
          <p:cNvPr id="31" name="Elbow Connector 30"/>
          <p:cNvCxnSpPr>
            <a:endCxn id="101" idx="1"/>
          </p:cNvCxnSpPr>
          <p:nvPr/>
        </p:nvCxnSpPr>
        <p:spPr>
          <a:xfrm>
            <a:off x="2407439" y="2121407"/>
            <a:ext cx="1292587" cy="422927"/>
          </a:xfrm>
          <a:prstGeom prst="bentConnector3">
            <a:avLst/>
          </a:prstGeom>
          <a:ln w="3175" cmpd="sng">
            <a:prstDash val="sysDash"/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endCxn id="98" idx="1"/>
          </p:cNvCxnSpPr>
          <p:nvPr/>
        </p:nvCxnSpPr>
        <p:spPr>
          <a:xfrm>
            <a:off x="2393759" y="2818247"/>
            <a:ext cx="1306267" cy="147824"/>
          </a:xfrm>
          <a:prstGeom prst="bentConnector3">
            <a:avLst>
              <a:gd name="adj1" fmla="val 50000"/>
            </a:avLst>
          </a:prstGeom>
          <a:ln w="3175" cmpd="sng">
            <a:prstDash val="sysDash"/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Elbow Connector 41"/>
          <p:cNvCxnSpPr>
            <a:endCxn id="99" idx="1"/>
          </p:cNvCxnSpPr>
          <p:nvPr/>
        </p:nvCxnSpPr>
        <p:spPr>
          <a:xfrm flipV="1">
            <a:off x="2379005" y="3387807"/>
            <a:ext cx="1321021" cy="261812"/>
          </a:xfrm>
          <a:prstGeom prst="bentConnector3">
            <a:avLst>
              <a:gd name="adj1" fmla="val 50000"/>
            </a:avLst>
          </a:prstGeom>
          <a:ln w="3175" cmpd="sng">
            <a:prstDash val="sysDash"/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endCxn id="100" idx="1"/>
          </p:cNvCxnSpPr>
          <p:nvPr/>
        </p:nvCxnSpPr>
        <p:spPr>
          <a:xfrm flipV="1">
            <a:off x="2386061" y="3809546"/>
            <a:ext cx="1313964" cy="405703"/>
          </a:xfrm>
          <a:prstGeom prst="bentConnector3">
            <a:avLst>
              <a:gd name="adj1" fmla="val 50000"/>
            </a:avLst>
          </a:prstGeom>
          <a:ln w="3175" cmpd="sng">
            <a:prstDash val="sysDash"/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Elbow Connector 57"/>
          <p:cNvCxnSpPr>
            <a:stCxn id="101" idx="3"/>
          </p:cNvCxnSpPr>
          <p:nvPr/>
        </p:nvCxnSpPr>
        <p:spPr>
          <a:xfrm flipV="1">
            <a:off x="5269826" y="2120693"/>
            <a:ext cx="1397487" cy="423641"/>
          </a:xfrm>
          <a:prstGeom prst="bentConnector3">
            <a:avLst>
              <a:gd name="adj1" fmla="val 50000"/>
            </a:avLst>
          </a:prstGeom>
          <a:ln w="3175" cmpd="sng">
            <a:prstDash val="sysDash"/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98" idx="3"/>
            <a:endCxn id="20" idx="1"/>
          </p:cNvCxnSpPr>
          <p:nvPr/>
        </p:nvCxnSpPr>
        <p:spPr>
          <a:xfrm>
            <a:off x="5269825" y="2966070"/>
            <a:ext cx="1411272" cy="176567"/>
          </a:xfrm>
          <a:prstGeom prst="bentConnector3">
            <a:avLst>
              <a:gd name="adj1" fmla="val 50000"/>
            </a:avLst>
          </a:prstGeom>
          <a:ln w="3175" cmpd="sng">
            <a:prstDash val="sysDash"/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Elbow Connector 61"/>
          <p:cNvCxnSpPr>
            <a:stCxn id="99" idx="3"/>
            <a:endCxn id="21" idx="1"/>
          </p:cNvCxnSpPr>
          <p:nvPr/>
        </p:nvCxnSpPr>
        <p:spPr>
          <a:xfrm>
            <a:off x="5269826" y="3387807"/>
            <a:ext cx="1406793" cy="776774"/>
          </a:xfrm>
          <a:prstGeom prst="bentConnector3">
            <a:avLst/>
          </a:prstGeom>
          <a:ln w="3175" cmpd="sng">
            <a:prstDash val="sysDash"/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100" idx="2"/>
            <a:endCxn id="8" idx="3"/>
          </p:cNvCxnSpPr>
          <p:nvPr/>
        </p:nvCxnSpPr>
        <p:spPr>
          <a:xfrm rot="5400000">
            <a:off x="2992838" y="2885791"/>
            <a:ext cx="387080" cy="2597095"/>
          </a:xfrm>
          <a:prstGeom prst="bentConnector2">
            <a:avLst/>
          </a:prstGeom>
          <a:ln w="3175" cmpd="sng">
            <a:prstDash val="sysDash"/>
            <a:headEnd type="non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8" name="Rectangle 35"/>
          <p:cNvSpPr>
            <a:spLocks/>
          </p:cNvSpPr>
          <p:nvPr/>
        </p:nvSpPr>
        <p:spPr bwMode="auto">
          <a:xfrm>
            <a:off x="3700025" y="2784818"/>
            <a:ext cx="1569800" cy="362506"/>
          </a:xfrm>
          <a:prstGeom prst="rect">
            <a:avLst/>
          </a:prstGeom>
          <a:solidFill>
            <a:srgbClr val="8EB4E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Message Service</a:t>
            </a:r>
            <a:endParaRPr lang="en-US" sz="12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99" name="Rectangle 35"/>
          <p:cNvSpPr>
            <a:spLocks/>
          </p:cNvSpPr>
          <p:nvPr/>
        </p:nvSpPr>
        <p:spPr bwMode="auto">
          <a:xfrm>
            <a:off x="3700025" y="3206555"/>
            <a:ext cx="1569800" cy="362506"/>
          </a:xfrm>
          <a:prstGeom prst="rect">
            <a:avLst/>
          </a:prstGeom>
          <a:solidFill>
            <a:srgbClr val="8EB4E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200" b="1" dirty="0" err="1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ConnectionService</a:t>
            </a:r>
            <a:endParaRPr lang="en-US" sz="12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00" name="Rectangle 35"/>
          <p:cNvSpPr>
            <a:spLocks/>
          </p:cNvSpPr>
          <p:nvPr/>
        </p:nvSpPr>
        <p:spPr bwMode="auto">
          <a:xfrm>
            <a:off x="3700025" y="3628292"/>
            <a:ext cx="1569800" cy="362506"/>
          </a:xfrm>
          <a:prstGeom prst="rect">
            <a:avLst/>
          </a:prstGeom>
          <a:solidFill>
            <a:srgbClr val="8EB4E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FX Date Service</a:t>
            </a:r>
            <a:endParaRPr lang="en-US" sz="12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01" name="Rectangle 35"/>
          <p:cNvSpPr>
            <a:spLocks/>
          </p:cNvSpPr>
          <p:nvPr/>
        </p:nvSpPr>
        <p:spPr bwMode="auto">
          <a:xfrm>
            <a:off x="3700025" y="2363081"/>
            <a:ext cx="1569800" cy="362506"/>
          </a:xfrm>
          <a:prstGeom prst="rect">
            <a:avLst/>
          </a:prstGeom>
          <a:solidFill>
            <a:srgbClr val="D9D9D9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2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Another Service</a:t>
            </a:r>
            <a:endParaRPr lang="en-US" sz="12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02" name="Rectangle 35"/>
          <p:cNvSpPr>
            <a:spLocks/>
          </p:cNvSpPr>
          <p:nvPr/>
        </p:nvSpPr>
        <p:spPr bwMode="auto">
          <a:xfrm>
            <a:off x="6685628" y="1723362"/>
            <a:ext cx="1440000" cy="81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2000"/>
                </a:schemeClr>
              </a:gs>
              <a:gs pos="100000">
                <a:schemeClr val="tx1">
                  <a:alpha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2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Another </a:t>
            </a:r>
            <a:br>
              <a:rPr lang="en-US" sz="12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</a:br>
            <a:r>
              <a:rPr lang="en-US" sz="12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Service</a:t>
            </a:r>
            <a:br>
              <a:rPr lang="en-US" sz="12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</a:br>
            <a:r>
              <a:rPr lang="en-US" sz="12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Implementation</a:t>
            </a:r>
            <a:endParaRPr lang="en-US" sz="12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34" name="Picture 33" descr="blade-shadow.png"/>
          <p:cNvPicPr>
            <a:picLocks noChangeAspect="1"/>
          </p:cNvPicPr>
          <p:nvPr/>
        </p:nvPicPr>
        <p:blipFill>
          <a:blip r:embed="rId3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079" y="2508517"/>
            <a:ext cx="1596639" cy="187454"/>
          </a:xfrm>
          <a:prstGeom prst="rect">
            <a:avLst/>
          </a:prstGeom>
        </p:spPr>
      </p:pic>
      <p:pic>
        <p:nvPicPr>
          <p:cNvPr id="35" name="Picture 34" descr="blade-shadow.png"/>
          <p:cNvPicPr>
            <a:picLocks noChangeAspect="1"/>
          </p:cNvPicPr>
          <p:nvPr/>
        </p:nvPicPr>
        <p:blipFill>
          <a:blip r:embed="rId3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079" y="3534317"/>
            <a:ext cx="1596639" cy="187454"/>
          </a:xfrm>
          <a:prstGeom prst="rect">
            <a:avLst/>
          </a:prstGeom>
        </p:spPr>
      </p:pic>
      <p:pic>
        <p:nvPicPr>
          <p:cNvPr id="36" name="Picture 35" descr="blade-shadow.png"/>
          <p:cNvPicPr>
            <a:picLocks noChangeAspect="1"/>
          </p:cNvPicPr>
          <p:nvPr/>
        </p:nvPicPr>
        <p:blipFill>
          <a:blip r:embed="rId3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079" y="4566222"/>
            <a:ext cx="1596639" cy="1874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StreamLink</a:t>
            </a:r>
            <a:r>
              <a:rPr lang="en-GB" dirty="0" smtClean="0"/>
              <a:t> Services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27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9211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err="1" smtClean="0"/>
              <a:t>StreamLink</a:t>
            </a:r>
            <a:r>
              <a:rPr lang="en-GB" sz="4000" dirty="0" smtClean="0"/>
              <a:t> Services</a:t>
            </a:r>
            <a:endParaRPr lang="en-GB" sz="4000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612573" y="1245555"/>
            <a:ext cx="7722548" cy="24779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dirty="0" err="1" smtClean="0">
                <a:cs typeface="Arial" charset="0"/>
              </a:rPr>
              <a:t>StreamLinkMessageService</a:t>
            </a:r>
            <a:endParaRPr lang="en-GB" dirty="0" smtClean="0">
              <a:cs typeface="Arial" charset="0"/>
            </a:endParaRPr>
          </a:p>
          <a:p>
            <a:pPr>
              <a:lnSpc>
                <a:spcPct val="150000"/>
              </a:lnSpc>
            </a:pPr>
            <a:r>
              <a:rPr lang="en-GB" dirty="0" err="1" smtClean="0">
                <a:cs typeface="Arial" charset="0"/>
              </a:rPr>
              <a:t>StreamLinkConnectionService</a:t>
            </a:r>
            <a:endParaRPr lang="en-GB" dirty="0" smtClean="0">
              <a:cs typeface="Arial" charset="0"/>
            </a:endParaRPr>
          </a:p>
          <a:p>
            <a:pPr>
              <a:lnSpc>
                <a:spcPct val="150000"/>
              </a:lnSpc>
            </a:pPr>
            <a:r>
              <a:rPr lang="en-GB" dirty="0" err="1" smtClean="0"/>
              <a:t>StreamLinkUserService</a:t>
            </a:r>
            <a:endParaRPr lang="en-GB" dirty="0">
              <a:cs typeface="Arial" charset="0"/>
            </a:endParaRPr>
          </a:p>
          <a:p>
            <a:pPr>
              <a:lnSpc>
                <a:spcPct val="150000"/>
              </a:lnSpc>
            </a:pPr>
            <a:r>
              <a:rPr lang="en-GB" dirty="0" err="1" smtClean="0">
                <a:cs typeface="Arial" charset="0"/>
              </a:rPr>
              <a:t>StreamLinkPermissionService</a:t>
            </a:r>
            <a:endParaRPr lang="en-GB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55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Message Service - Setup</a:t>
            </a:r>
            <a:endParaRPr lang="en-GB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562593" y="3849914"/>
            <a:ext cx="7717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The </a:t>
            </a:r>
            <a:r>
              <a:rPr lang="en-GB" dirty="0" err="1" smtClean="0"/>
              <a:t>liberator_urls</a:t>
            </a:r>
            <a:r>
              <a:rPr lang="en-GB" dirty="0" smtClean="0"/>
              <a:t> option configures which Liberators </a:t>
            </a:r>
            <a:r>
              <a:rPr lang="en-GB" dirty="0" err="1" smtClean="0"/>
              <a:t>StreamLink</a:t>
            </a:r>
            <a:r>
              <a:rPr lang="en-GB" dirty="0" smtClean="0"/>
              <a:t> will try to connect to and how it will connect.</a:t>
            </a:r>
            <a:endParaRPr lang="en-GB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You can configure either a username / password or a </a:t>
            </a:r>
            <a:r>
              <a:rPr lang="en-GB" dirty="0" err="1" smtClean="0"/>
              <a:t>keymaster</a:t>
            </a:r>
            <a:r>
              <a:rPr lang="en-GB" dirty="0" smtClean="0"/>
              <a:t> </a:t>
            </a:r>
            <a:r>
              <a:rPr lang="en-GB" dirty="0" err="1" smtClean="0"/>
              <a:t>url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200150"/>
            <a:ext cx="7937500" cy="2535463"/>
          </a:xfrm>
          <a:solidFill>
            <a:schemeClr val="tx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1400" dirty="0" err="1">
                <a:solidFill>
                  <a:schemeClr val="bg1"/>
                </a:solidFill>
              </a:rPr>
              <a:t>var</a:t>
            </a:r>
            <a:r>
              <a:rPr lang="en-GB" sz="1400" dirty="0">
                <a:solidFill>
                  <a:schemeClr val="bg1"/>
                </a:solidFill>
              </a:rPr>
              <a:t> </a:t>
            </a:r>
            <a:r>
              <a:rPr lang="en-GB" sz="1400" dirty="0" err="1">
                <a:solidFill>
                  <a:schemeClr val="bg1"/>
                </a:solidFill>
              </a:rPr>
              <a:t>streamlink</a:t>
            </a:r>
            <a:r>
              <a:rPr lang="en-GB" sz="1400" dirty="0">
                <a:solidFill>
                  <a:schemeClr val="bg1"/>
                </a:solidFill>
              </a:rPr>
              <a:t> = </a:t>
            </a:r>
            <a:r>
              <a:rPr lang="en-GB" sz="1400" dirty="0" err="1">
                <a:solidFill>
                  <a:schemeClr val="bg1"/>
                </a:solidFill>
              </a:rPr>
              <a:t>caplin.streamlink.StreamLinkFactory.create</a:t>
            </a:r>
            <a:r>
              <a:rPr lang="en-GB" sz="1400" dirty="0">
                <a:solidFill>
                  <a:schemeClr val="bg1"/>
                </a:solidFill>
              </a:rPr>
              <a:t>({ </a:t>
            </a:r>
            <a:r>
              <a:rPr lang="en-GB" sz="1400" dirty="0" smtClean="0">
                <a:solidFill>
                  <a:schemeClr val="bg1"/>
                </a:solidFill>
              </a:rPr>
              <a:t/>
            </a:r>
            <a:br>
              <a:rPr lang="en-GB" sz="1400" dirty="0" smtClean="0">
                <a:solidFill>
                  <a:schemeClr val="bg1"/>
                </a:solidFill>
              </a:rPr>
            </a:br>
            <a:r>
              <a:rPr lang="en-GB" sz="1400" dirty="0" smtClean="0">
                <a:solidFill>
                  <a:schemeClr val="bg1"/>
                </a:solidFill>
              </a:rPr>
              <a:t>    username</a:t>
            </a:r>
            <a:r>
              <a:rPr lang="en-GB" sz="1400" dirty="0">
                <a:solidFill>
                  <a:schemeClr val="bg1"/>
                </a:solidFill>
              </a:rPr>
              <a:t>:"</a:t>
            </a:r>
            <a:r>
              <a:rPr lang="en-GB" sz="1400" dirty="0" err="1">
                <a:solidFill>
                  <a:schemeClr val="bg1"/>
                </a:solidFill>
              </a:rPr>
              <a:t>demouser</a:t>
            </a:r>
            <a:r>
              <a:rPr lang="en-GB" sz="1400" dirty="0">
                <a:solidFill>
                  <a:schemeClr val="bg1"/>
                </a:solidFill>
              </a:rPr>
              <a:t>", </a:t>
            </a:r>
            <a:r>
              <a:rPr lang="en-GB" sz="1400" dirty="0" smtClean="0">
                <a:solidFill>
                  <a:schemeClr val="bg1"/>
                </a:solidFill>
              </a:rPr>
              <a:t/>
            </a:r>
            <a:br>
              <a:rPr lang="en-GB" sz="1400" dirty="0" smtClean="0">
                <a:solidFill>
                  <a:schemeClr val="bg1"/>
                </a:solidFill>
              </a:rPr>
            </a:br>
            <a:r>
              <a:rPr lang="en-GB" sz="1400" dirty="0" smtClean="0">
                <a:solidFill>
                  <a:schemeClr val="bg1"/>
                </a:solidFill>
              </a:rPr>
              <a:t>    password</a:t>
            </a:r>
            <a:r>
              <a:rPr lang="en-GB" sz="1400" dirty="0">
                <a:solidFill>
                  <a:schemeClr val="bg1"/>
                </a:solidFill>
              </a:rPr>
              <a:t>:"</a:t>
            </a:r>
            <a:r>
              <a:rPr lang="en-GB" sz="1400" dirty="0" err="1">
                <a:solidFill>
                  <a:schemeClr val="bg1"/>
                </a:solidFill>
              </a:rPr>
              <a:t>demopass</a:t>
            </a:r>
            <a:r>
              <a:rPr lang="en-GB" sz="1400" dirty="0">
                <a:solidFill>
                  <a:schemeClr val="bg1"/>
                </a:solidFill>
              </a:rPr>
              <a:t>", </a:t>
            </a:r>
            <a:r>
              <a:rPr lang="en-GB" sz="1400" dirty="0" smtClean="0">
                <a:solidFill>
                  <a:schemeClr val="bg1"/>
                </a:solidFill>
              </a:rPr>
              <a:t/>
            </a:r>
            <a:br>
              <a:rPr lang="en-GB" sz="1400" dirty="0" smtClean="0">
                <a:solidFill>
                  <a:schemeClr val="bg1"/>
                </a:solidFill>
              </a:rPr>
            </a:br>
            <a:r>
              <a:rPr lang="en-GB" sz="1400" dirty="0" smtClean="0">
                <a:solidFill>
                  <a:schemeClr val="bg1"/>
                </a:solidFill>
              </a:rPr>
              <a:t>    </a:t>
            </a:r>
            <a:r>
              <a:rPr lang="en-GB" sz="1400" dirty="0" err="1">
                <a:solidFill>
                  <a:schemeClr val="bg1"/>
                </a:solidFill>
              </a:rPr>
              <a:t>liberator_urls</a:t>
            </a:r>
            <a:r>
              <a:rPr lang="en-GB" sz="1400" dirty="0" smtClean="0">
                <a:solidFill>
                  <a:schemeClr val="bg1"/>
                </a:solidFill>
              </a:rPr>
              <a:t>: [</a:t>
            </a:r>
            <a:br>
              <a:rPr lang="en-GB" sz="1400" dirty="0" smtClean="0">
                <a:solidFill>
                  <a:schemeClr val="bg1"/>
                </a:solidFill>
              </a:rPr>
            </a:br>
            <a:r>
              <a:rPr lang="en-GB" sz="1400" dirty="0" smtClean="0">
                <a:solidFill>
                  <a:schemeClr val="bg1"/>
                </a:solidFill>
              </a:rPr>
              <a:t>         "</a:t>
            </a:r>
            <a:r>
              <a:rPr lang="en-GB" sz="1400" dirty="0" err="1">
                <a:solidFill>
                  <a:schemeClr val="bg1"/>
                </a:solidFill>
              </a:rPr>
              <a:t>rttps</a:t>
            </a:r>
            <a:r>
              <a:rPr lang="en-GB" sz="1400" dirty="0">
                <a:solidFill>
                  <a:schemeClr val="bg1"/>
                </a:solidFill>
              </a:rPr>
              <a:t>://primary-liberator.example.com", </a:t>
            </a:r>
            <a:r>
              <a:rPr lang="en-GB" sz="1400" dirty="0" smtClean="0">
                <a:solidFill>
                  <a:schemeClr val="bg1"/>
                </a:solidFill>
              </a:rPr>
              <a:t/>
            </a:r>
            <a:br>
              <a:rPr lang="en-GB" sz="1400" dirty="0" smtClean="0">
                <a:solidFill>
                  <a:schemeClr val="bg1"/>
                </a:solidFill>
              </a:rPr>
            </a:br>
            <a:r>
              <a:rPr lang="en-GB" sz="1400" dirty="0" smtClean="0">
                <a:solidFill>
                  <a:schemeClr val="bg1"/>
                </a:solidFill>
              </a:rPr>
              <a:t>         "</a:t>
            </a:r>
            <a:r>
              <a:rPr lang="en-GB" sz="1400" dirty="0" err="1">
                <a:solidFill>
                  <a:schemeClr val="bg1"/>
                </a:solidFill>
              </a:rPr>
              <a:t>rttps</a:t>
            </a:r>
            <a:r>
              <a:rPr lang="en-GB" sz="1400" dirty="0">
                <a:solidFill>
                  <a:schemeClr val="bg1"/>
                </a:solidFill>
              </a:rPr>
              <a:t>://</a:t>
            </a:r>
            <a:r>
              <a:rPr lang="en-GB" sz="1400" dirty="0" smtClean="0">
                <a:solidFill>
                  <a:schemeClr val="bg1"/>
                </a:solidFill>
              </a:rPr>
              <a:t>secondary-liberator.example.com“</a:t>
            </a:r>
            <a:br>
              <a:rPr lang="en-GB" sz="1400" dirty="0" smtClean="0">
                <a:solidFill>
                  <a:schemeClr val="bg1"/>
                </a:solidFill>
              </a:rPr>
            </a:br>
            <a:r>
              <a:rPr lang="en-GB" sz="1400" dirty="0" smtClean="0">
                <a:solidFill>
                  <a:schemeClr val="bg1"/>
                </a:solidFill>
              </a:rPr>
              <a:t>    ]</a:t>
            </a:r>
            <a:r>
              <a:rPr lang="en-GB" sz="1400" dirty="0">
                <a:solidFill>
                  <a:schemeClr val="bg1"/>
                </a:solidFill>
              </a:rPr>
              <a:t/>
            </a:r>
            <a:br>
              <a:rPr lang="en-GB" sz="1400" dirty="0">
                <a:solidFill>
                  <a:schemeClr val="bg1"/>
                </a:solidFill>
              </a:rPr>
            </a:br>
            <a:r>
              <a:rPr lang="en-GB" sz="1400" dirty="0" smtClean="0">
                <a:solidFill>
                  <a:schemeClr val="bg1"/>
                </a:solidFill>
              </a:rPr>
              <a:t>});</a:t>
            </a:r>
            <a:br>
              <a:rPr lang="en-GB" sz="1400" dirty="0" smtClean="0">
                <a:solidFill>
                  <a:schemeClr val="bg1"/>
                </a:solidFill>
              </a:rPr>
            </a:br>
            <a:r>
              <a:rPr lang="en-GB" sz="1400" dirty="0" err="1" smtClean="0">
                <a:solidFill>
                  <a:schemeClr val="bg1"/>
                </a:solidFill>
              </a:rPr>
              <a:t>var</a:t>
            </a:r>
            <a:r>
              <a:rPr lang="en-GB" sz="1400" dirty="0" smtClean="0">
                <a:solidFill>
                  <a:schemeClr val="bg1"/>
                </a:solidFill>
              </a:rPr>
              <a:t> </a:t>
            </a:r>
            <a:r>
              <a:rPr lang="en-GB" sz="1400" dirty="0" err="1">
                <a:solidFill>
                  <a:schemeClr val="bg1"/>
                </a:solidFill>
              </a:rPr>
              <a:t>oConnectionService</a:t>
            </a:r>
            <a:r>
              <a:rPr lang="en-GB" sz="1400" dirty="0">
                <a:solidFill>
                  <a:schemeClr val="bg1"/>
                </a:solidFill>
              </a:rPr>
              <a:t> = new </a:t>
            </a:r>
            <a:r>
              <a:rPr lang="en-GB" sz="1400" dirty="0" err="1" smtClean="0">
                <a:solidFill>
                  <a:schemeClr val="bg1"/>
                </a:solidFill>
              </a:rPr>
              <a:t>caplin.sljsadapter.providers.StreamLinkConnectionService</a:t>
            </a:r>
            <a:r>
              <a:rPr lang="en-GB" sz="1400" dirty="0" smtClean="0">
                <a:solidFill>
                  <a:schemeClr val="bg1"/>
                </a:solidFill>
              </a:rPr>
              <a:t>(</a:t>
            </a:r>
            <a:r>
              <a:rPr lang="en-GB" sz="1400" dirty="0" err="1" smtClean="0">
                <a:solidFill>
                  <a:schemeClr val="bg1"/>
                </a:solidFill>
              </a:rPr>
              <a:t>streamlink</a:t>
            </a:r>
            <a:r>
              <a:rPr lang="en-GB" sz="1400" dirty="0">
                <a:solidFill>
                  <a:schemeClr val="bg1"/>
                </a:solidFill>
              </a:rPr>
              <a:t>); </a:t>
            </a:r>
            <a:r>
              <a:rPr lang="en-GB" sz="1400" dirty="0" err="1">
                <a:solidFill>
                  <a:schemeClr val="bg1"/>
                </a:solidFill>
              </a:rPr>
              <a:t>caplin.core.ServiceRegistry.registerService</a:t>
            </a:r>
            <a:r>
              <a:rPr lang="en-GB" sz="1400" dirty="0">
                <a:solidFill>
                  <a:schemeClr val="bg1"/>
                </a:solidFill>
              </a:rPr>
              <a:t>("</a:t>
            </a:r>
            <a:r>
              <a:rPr lang="en-GB" sz="1400" dirty="0" err="1">
                <a:solidFill>
                  <a:schemeClr val="bg1"/>
                </a:solidFill>
              </a:rPr>
              <a:t>caplin.connection</a:t>
            </a:r>
            <a:r>
              <a:rPr lang="en-GB" sz="1400" dirty="0">
                <a:solidFill>
                  <a:schemeClr val="bg1"/>
                </a:solidFill>
              </a:rPr>
              <a:t>-service", </a:t>
            </a:r>
            <a:r>
              <a:rPr lang="en-GB" sz="1400" dirty="0" err="1">
                <a:solidFill>
                  <a:schemeClr val="bg1"/>
                </a:solidFill>
              </a:rPr>
              <a:t>oConnectionService</a:t>
            </a:r>
            <a:r>
              <a:rPr lang="en-GB" sz="1400" dirty="0" smtClean="0">
                <a:solidFill>
                  <a:schemeClr val="bg1"/>
                </a:solidFill>
              </a:rPr>
              <a:t>);</a:t>
            </a:r>
          </a:p>
          <a:p>
            <a:pPr marL="0" indent="0">
              <a:buNone/>
            </a:pPr>
            <a:r>
              <a:rPr lang="en-GB" sz="1400" dirty="0" smtClean="0">
                <a:solidFill>
                  <a:schemeClr val="bg1"/>
                </a:solidFill>
              </a:rPr>
              <a:t>…</a:t>
            </a:r>
          </a:p>
          <a:p>
            <a:pPr marL="0" indent="0">
              <a:buNone/>
            </a:pPr>
            <a:r>
              <a:rPr lang="en-GB" sz="1400" dirty="0" err="1">
                <a:solidFill>
                  <a:schemeClr val="bg1"/>
                </a:solidFill>
              </a:rPr>
              <a:t>caplin.core.ServiceRegistry.getService</a:t>
            </a:r>
            <a:r>
              <a:rPr lang="en-GB" sz="1400" dirty="0">
                <a:solidFill>
                  <a:schemeClr val="bg1"/>
                </a:solidFill>
              </a:rPr>
              <a:t>("</a:t>
            </a:r>
            <a:r>
              <a:rPr lang="en-GB" sz="1400" dirty="0" err="1">
                <a:solidFill>
                  <a:schemeClr val="bg1"/>
                </a:solidFill>
              </a:rPr>
              <a:t>caplin.connection</a:t>
            </a:r>
            <a:r>
              <a:rPr lang="en-GB" sz="1400" dirty="0">
                <a:solidFill>
                  <a:schemeClr val="bg1"/>
                </a:solidFill>
              </a:rPr>
              <a:t>-service").connect();</a:t>
            </a:r>
            <a:endParaRPr lang="en-GB" sz="1400" dirty="0" smtClean="0">
              <a:solidFill>
                <a:schemeClr val="bg1"/>
              </a:solidFill>
            </a:endParaRPr>
          </a:p>
          <a:p>
            <a:endParaRPr lang="en-GB" sz="1400" dirty="0">
              <a:solidFill>
                <a:schemeClr val="bg1"/>
              </a:solidFill>
            </a:endParaRPr>
          </a:p>
          <a:p>
            <a:endParaRPr lang="en-GB" sz="1400" dirty="0" smtClean="0">
              <a:solidFill>
                <a:schemeClr val="bg1"/>
              </a:solidFill>
            </a:endParaRPr>
          </a:p>
          <a:p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33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Message Service - Setup</a:t>
            </a:r>
            <a:endParaRPr lang="en-GB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56260" y="1511299"/>
            <a:ext cx="8540864" cy="307777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&lt;alias name="</a:t>
            </a:r>
            <a:r>
              <a:rPr lang="en-GB" sz="1400" dirty="0" err="1">
                <a:solidFill>
                  <a:schemeClr val="bg1"/>
                </a:solidFill>
              </a:rPr>
              <a:t>caplin.message</a:t>
            </a:r>
            <a:r>
              <a:rPr lang="en-GB" sz="1400" dirty="0">
                <a:solidFill>
                  <a:schemeClr val="bg1"/>
                </a:solidFill>
              </a:rPr>
              <a:t>-service" class="</a:t>
            </a:r>
            <a:r>
              <a:rPr lang="en-GB" sz="1400" dirty="0" err="1">
                <a:solidFill>
                  <a:schemeClr val="bg1"/>
                </a:solidFill>
              </a:rPr>
              <a:t>caplin.sljsadapter.providers.StreamLinkMessageService</a:t>
            </a:r>
            <a:r>
              <a:rPr lang="en-GB" sz="1400" dirty="0">
                <a:solidFill>
                  <a:schemeClr val="bg1"/>
                </a:solidFill>
              </a:rPr>
              <a:t>"/&gt;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6261" y="2204357"/>
            <a:ext cx="854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dirty="0" smtClean="0"/>
              <a:t>Recall: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dirty="0" smtClean="0"/>
              <a:t>Services are identified by their alias e.g. </a:t>
            </a:r>
            <a:r>
              <a:rPr lang="en-GB" dirty="0" err="1" smtClean="0"/>
              <a:t>caplin.message</a:t>
            </a:r>
            <a:r>
              <a:rPr lang="en-GB" dirty="0" smtClean="0"/>
              <a:t>-service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dirty="0" smtClean="0"/>
              <a:t>You can simply declare the </a:t>
            </a:r>
            <a:r>
              <a:rPr lang="en-GB" dirty="0" err="1" smtClean="0"/>
              <a:t>MessageService</a:t>
            </a:r>
            <a:r>
              <a:rPr lang="en-GB" dirty="0" smtClean="0"/>
              <a:t> implementation to use by adding an alias declaration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111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Message Service - Subscriber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63949"/>
          </a:xfrm>
          <a:solidFill>
            <a:schemeClr val="tx1"/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sz="1600" dirty="0">
                <a:solidFill>
                  <a:srgbClr val="CC7833"/>
                </a:solidFill>
              </a:rPr>
              <a:t>function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MyDataListener</a:t>
            </a:r>
            <a:r>
              <a:rPr lang="en-GB" sz="1600" dirty="0">
                <a:solidFill>
                  <a:srgbClr val="C7D6E5"/>
                </a:solidFill>
              </a:rPr>
              <a:t>() </a:t>
            </a:r>
            <a:r>
              <a:rPr lang="en-GB" sz="1600" dirty="0" smtClean="0">
                <a:solidFill>
                  <a:srgbClr val="C7D6E5"/>
                </a:solidFill>
              </a:rPr>
              <a:t>{}</a:t>
            </a:r>
          </a:p>
          <a:p>
            <a:pPr marL="0" indent="0">
              <a:buNone/>
            </a:pPr>
            <a:endParaRPr lang="en-GB" sz="1600" dirty="0" smtClean="0">
              <a:solidFill>
                <a:srgbClr val="C7D6E5"/>
              </a:solidFill>
            </a:endParaRPr>
          </a:p>
          <a:p>
            <a:pPr marL="0" indent="0">
              <a:buNone/>
            </a:pPr>
            <a:r>
              <a:rPr lang="en-GB" sz="1600" dirty="0" err="1" smtClean="0">
                <a:solidFill>
                  <a:srgbClr val="C7D6E5"/>
                </a:solidFill>
              </a:rPr>
              <a:t>caplin.implement</a:t>
            </a:r>
            <a:r>
              <a:rPr lang="en-GB" sz="1600" dirty="0" smtClean="0">
                <a:solidFill>
                  <a:srgbClr val="C7D6E5"/>
                </a:solidFill>
              </a:rPr>
              <a:t>(</a:t>
            </a:r>
            <a:r>
              <a:rPr lang="en-GB" sz="1600" dirty="0" err="1" smtClean="0">
                <a:solidFill>
                  <a:srgbClr val="C7D6E5"/>
                </a:solidFill>
              </a:rPr>
              <a:t>MyDataListener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caplin.services.messaging.SubscriptionListener</a:t>
            </a:r>
            <a:r>
              <a:rPr lang="en-GB" sz="1600" dirty="0">
                <a:solidFill>
                  <a:srgbClr val="C7D6E5"/>
                </a:solidFill>
              </a:rPr>
              <a:t>)</a:t>
            </a:r>
            <a:r>
              <a:rPr lang="en-GB" sz="1600" dirty="0">
                <a:solidFill>
                  <a:srgbClr val="CC7832"/>
                </a:solidFill>
              </a:rPr>
              <a:t>; </a:t>
            </a:r>
            <a:endParaRPr lang="en-GB" sz="1600" dirty="0" smtClean="0">
              <a:solidFill>
                <a:srgbClr val="CC7832"/>
              </a:solidFill>
            </a:endParaRPr>
          </a:p>
          <a:p>
            <a:pPr marL="0" indent="0">
              <a:buNone/>
            </a:pPr>
            <a:endParaRPr lang="en-GB" sz="1600" dirty="0" smtClean="0">
              <a:solidFill>
                <a:srgbClr val="CC7832"/>
              </a:solidFill>
            </a:endParaRPr>
          </a:p>
          <a:p>
            <a:pPr marL="0" indent="0">
              <a:buNone/>
            </a:pPr>
            <a:r>
              <a:rPr lang="en-GB" sz="1600" dirty="0" err="1" smtClean="0">
                <a:solidFill>
                  <a:srgbClr val="C7D6E5"/>
                </a:solidFill>
              </a:rPr>
              <a:t>MyDataListener.prototype.</a:t>
            </a:r>
            <a:r>
              <a:rPr lang="en-GB" sz="1600" b="1" dirty="0" err="1" smtClean="0">
                <a:solidFill>
                  <a:srgbClr val="C7D6E5"/>
                </a:solidFill>
              </a:rPr>
              <a:t>onDataUpdate</a:t>
            </a:r>
            <a:r>
              <a:rPr lang="en-GB" sz="1600" dirty="0" smtClean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=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function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 err="1">
                <a:solidFill>
                  <a:srgbClr val="C7D6E5"/>
                </a:solidFill>
              </a:rPr>
              <a:t>sTopic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mData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mMetaData</a:t>
            </a:r>
            <a:r>
              <a:rPr lang="en-GB" sz="1600" dirty="0">
                <a:solidFill>
                  <a:srgbClr val="C7D6E5"/>
                </a:solidFill>
              </a:rPr>
              <a:t>) { </a:t>
            </a:r>
            <a:r>
              <a:rPr lang="en-GB" sz="1600" dirty="0" smtClean="0">
                <a:solidFill>
                  <a:srgbClr val="C7D6E5"/>
                </a:solidFill>
              </a:rPr>
              <a:t>	console.log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>
                <a:solidFill>
                  <a:srgbClr val="A5C261"/>
                </a:solidFill>
              </a:rPr>
              <a:t>"Update message received for"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sTopic</a:t>
            </a:r>
            <a:r>
              <a:rPr lang="en-GB" sz="1600" dirty="0">
                <a:solidFill>
                  <a:srgbClr val="C7D6E5"/>
                </a:solidFill>
              </a:rPr>
              <a:t>)</a:t>
            </a:r>
            <a:r>
              <a:rPr lang="en-GB" sz="1600" dirty="0">
                <a:solidFill>
                  <a:srgbClr val="CC7832"/>
                </a:solidFill>
              </a:rPr>
              <a:t>; </a:t>
            </a:r>
            <a:endParaRPr lang="en-GB" sz="1600" dirty="0" smtClean="0">
              <a:solidFill>
                <a:srgbClr val="CC7832"/>
              </a:solidFill>
            </a:endParaRPr>
          </a:p>
          <a:p>
            <a:pPr marL="0" indent="0">
              <a:buNone/>
            </a:pPr>
            <a:r>
              <a:rPr lang="en-GB" sz="1600" dirty="0">
                <a:solidFill>
                  <a:srgbClr val="CC7832"/>
                </a:solidFill>
              </a:rPr>
              <a:t>	</a:t>
            </a:r>
            <a:r>
              <a:rPr lang="en-GB" sz="1600" dirty="0" smtClean="0">
                <a:solidFill>
                  <a:srgbClr val="CC7833"/>
                </a:solidFill>
              </a:rPr>
              <a:t>for</a:t>
            </a:r>
            <a:r>
              <a:rPr lang="en-GB" sz="1600" dirty="0" smtClean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 err="1">
                <a:solidFill>
                  <a:srgbClr val="CC7833"/>
                </a:solidFill>
              </a:rPr>
              <a:t>var</a:t>
            </a:r>
            <a:r>
              <a:rPr lang="en-GB" sz="1600" dirty="0">
                <a:solidFill>
                  <a:srgbClr val="C7D6E5"/>
                </a:solidFill>
              </a:rPr>
              <a:t> field </a:t>
            </a:r>
            <a:r>
              <a:rPr lang="en-GB" sz="1600" dirty="0">
                <a:solidFill>
                  <a:srgbClr val="CC7833"/>
                </a:solidFill>
              </a:rPr>
              <a:t>in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mData</a:t>
            </a:r>
            <a:r>
              <a:rPr lang="en-GB" sz="1600" dirty="0">
                <a:solidFill>
                  <a:srgbClr val="C7D6E5"/>
                </a:solidFill>
              </a:rPr>
              <a:t>) { </a:t>
            </a:r>
            <a:endParaRPr lang="en-GB" sz="1600" dirty="0" smtClean="0">
              <a:solidFill>
                <a:srgbClr val="C7D6E5"/>
              </a:solidFill>
            </a:endParaRPr>
          </a:p>
          <a:p>
            <a:pPr marL="0" indent="0">
              <a:buNone/>
            </a:pPr>
            <a:r>
              <a:rPr lang="en-GB" sz="1600" dirty="0">
                <a:solidFill>
                  <a:srgbClr val="C7D6E5"/>
                </a:solidFill>
              </a:rPr>
              <a:t>	</a:t>
            </a:r>
            <a:r>
              <a:rPr lang="en-GB" sz="1600" dirty="0" smtClean="0">
                <a:solidFill>
                  <a:srgbClr val="C7D6E5"/>
                </a:solidFill>
              </a:rPr>
              <a:t>	console.log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>
                <a:solidFill>
                  <a:srgbClr val="A5C261"/>
                </a:solidFill>
              </a:rPr>
              <a:t>" "</a:t>
            </a:r>
            <a:r>
              <a:rPr lang="en-GB" sz="1600" dirty="0">
                <a:solidFill>
                  <a:srgbClr val="CC7833"/>
                </a:solidFill>
              </a:rPr>
              <a:t>+</a:t>
            </a:r>
            <a:r>
              <a:rPr lang="en-GB" sz="1600" dirty="0">
                <a:solidFill>
                  <a:srgbClr val="C7D6E5"/>
                </a:solidFill>
              </a:rPr>
              <a:t>field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A5C261"/>
                </a:solidFill>
              </a:rPr>
              <a:t>"="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 err="1">
                <a:solidFill>
                  <a:srgbClr val="C7D6E5"/>
                </a:solidFill>
              </a:rPr>
              <a:t>mData</a:t>
            </a:r>
            <a:r>
              <a:rPr lang="en-GB" sz="1600" dirty="0">
                <a:solidFill>
                  <a:srgbClr val="C7D6E5"/>
                </a:solidFill>
              </a:rPr>
              <a:t>[field])</a:t>
            </a:r>
            <a:r>
              <a:rPr lang="en-GB" sz="1600" dirty="0">
                <a:solidFill>
                  <a:srgbClr val="CC7832"/>
                </a:solidFill>
              </a:rPr>
              <a:t>; </a:t>
            </a:r>
            <a:endParaRPr lang="en-GB" sz="1600" dirty="0" smtClean="0">
              <a:solidFill>
                <a:srgbClr val="CC7832"/>
              </a:solidFill>
            </a:endParaRPr>
          </a:p>
          <a:p>
            <a:pPr marL="0" indent="0">
              <a:buNone/>
            </a:pPr>
            <a:r>
              <a:rPr lang="en-GB" sz="1600" dirty="0">
                <a:solidFill>
                  <a:srgbClr val="CC7832"/>
                </a:solidFill>
              </a:rPr>
              <a:t>	</a:t>
            </a:r>
            <a:r>
              <a:rPr lang="en-GB" sz="1600" dirty="0" smtClean="0">
                <a:solidFill>
                  <a:srgbClr val="C7D6E5"/>
                </a:solidFill>
              </a:rPr>
              <a:t>} </a:t>
            </a:r>
          </a:p>
          <a:p>
            <a:pPr marL="0" indent="0">
              <a:buNone/>
            </a:pPr>
            <a:r>
              <a:rPr lang="en-GB" sz="1600" dirty="0" smtClean="0">
                <a:solidFill>
                  <a:srgbClr val="C7D6E5"/>
                </a:solidFill>
              </a:rPr>
              <a:t>}</a:t>
            </a:r>
            <a:r>
              <a:rPr lang="en-GB" sz="1600" dirty="0" smtClean="0">
                <a:solidFill>
                  <a:srgbClr val="CC7832"/>
                </a:solidFill>
              </a:rPr>
              <a:t>; </a:t>
            </a:r>
          </a:p>
          <a:p>
            <a:pPr marL="0" indent="0">
              <a:buNone/>
            </a:pPr>
            <a:r>
              <a:rPr lang="en-GB" sz="1600" dirty="0" err="1" smtClean="0">
                <a:solidFill>
                  <a:srgbClr val="C7D6E5"/>
                </a:solidFill>
              </a:rPr>
              <a:t>MyDataListener.prototype.</a:t>
            </a:r>
            <a:r>
              <a:rPr lang="en-GB" sz="1600" b="1" dirty="0" err="1" smtClean="0">
                <a:solidFill>
                  <a:srgbClr val="C7D6E5"/>
                </a:solidFill>
              </a:rPr>
              <a:t>onStatusUpdate</a:t>
            </a:r>
            <a:r>
              <a:rPr lang="en-GB" sz="1600" b="1" dirty="0" smtClean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=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function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 err="1">
                <a:solidFill>
                  <a:srgbClr val="C7D6E5"/>
                </a:solidFill>
              </a:rPr>
              <a:t>sTopic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sStatus</a:t>
            </a:r>
            <a:r>
              <a:rPr lang="en-GB" sz="1600" dirty="0">
                <a:solidFill>
                  <a:srgbClr val="C7D6E5"/>
                </a:solidFill>
              </a:rPr>
              <a:t>) { </a:t>
            </a:r>
            <a:endParaRPr lang="en-GB" sz="1600" dirty="0" smtClean="0">
              <a:solidFill>
                <a:srgbClr val="C7D6E5"/>
              </a:solidFill>
            </a:endParaRPr>
          </a:p>
          <a:p>
            <a:pPr marL="0" indent="0">
              <a:buNone/>
            </a:pPr>
            <a:r>
              <a:rPr lang="en-GB" sz="1600" dirty="0" smtClean="0">
                <a:solidFill>
                  <a:srgbClr val="C7D6E5"/>
                </a:solidFill>
              </a:rPr>
              <a:t>	console.log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>
                <a:solidFill>
                  <a:srgbClr val="A5C261"/>
                </a:solidFill>
              </a:rPr>
              <a:t>"Status changed for"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sTopic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A5C261"/>
                </a:solidFill>
              </a:rPr>
              <a:t>"new status ="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sStatus</a:t>
            </a:r>
            <a:r>
              <a:rPr lang="en-GB" sz="1600" dirty="0">
                <a:solidFill>
                  <a:srgbClr val="C7D6E5"/>
                </a:solidFill>
              </a:rPr>
              <a:t>)</a:t>
            </a:r>
            <a:r>
              <a:rPr lang="en-GB" sz="1600" dirty="0">
                <a:solidFill>
                  <a:srgbClr val="CC7832"/>
                </a:solidFill>
              </a:rPr>
              <a:t>; </a:t>
            </a:r>
            <a:endParaRPr lang="en-GB" sz="1600" dirty="0" smtClean="0">
              <a:solidFill>
                <a:srgbClr val="CC7832"/>
              </a:solidFill>
            </a:endParaRPr>
          </a:p>
          <a:p>
            <a:pPr marL="0" indent="0">
              <a:buNone/>
            </a:pPr>
            <a:r>
              <a:rPr lang="en-GB" sz="1600" dirty="0" smtClean="0">
                <a:solidFill>
                  <a:srgbClr val="C7D6E5"/>
                </a:solidFill>
              </a:rPr>
              <a:t>}</a:t>
            </a:r>
            <a:r>
              <a:rPr lang="en-GB" sz="1600" dirty="0" smtClean="0">
                <a:solidFill>
                  <a:srgbClr val="CC7832"/>
                </a:solidFill>
              </a:rPr>
              <a:t>;</a:t>
            </a:r>
          </a:p>
          <a:p>
            <a:pPr marL="0" indent="0">
              <a:buNone/>
            </a:pPr>
            <a:r>
              <a:rPr lang="en-GB" sz="1600" dirty="0" err="1" smtClean="0">
                <a:solidFill>
                  <a:srgbClr val="C7D6E5"/>
                </a:solidFill>
              </a:rPr>
              <a:t>MyDataListener.prototype</a:t>
            </a:r>
            <a:r>
              <a:rPr lang="en-GB" sz="1600" b="1" dirty="0" err="1" smtClean="0">
                <a:solidFill>
                  <a:srgbClr val="C7D6E5"/>
                </a:solidFill>
              </a:rPr>
              <a:t>.onError</a:t>
            </a:r>
            <a:r>
              <a:rPr lang="en-GB" sz="1600" dirty="0" smtClean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=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function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 err="1">
                <a:solidFill>
                  <a:srgbClr val="C7D6E5"/>
                </a:solidFill>
              </a:rPr>
              <a:t>sTopic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sErrorType</a:t>
            </a:r>
            <a:r>
              <a:rPr lang="en-GB" sz="1600" dirty="0">
                <a:solidFill>
                  <a:srgbClr val="C7D6E5"/>
                </a:solidFill>
              </a:rPr>
              <a:t>) { </a:t>
            </a:r>
            <a:endParaRPr lang="en-GB" sz="1600" dirty="0" smtClean="0">
              <a:solidFill>
                <a:srgbClr val="C7D6E5"/>
              </a:solidFill>
            </a:endParaRPr>
          </a:p>
          <a:p>
            <a:pPr marL="0" indent="0">
              <a:buNone/>
            </a:pPr>
            <a:r>
              <a:rPr lang="en-GB" sz="1600" dirty="0">
                <a:solidFill>
                  <a:srgbClr val="C7D6E5"/>
                </a:solidFill>
              </a:rPr>
              <a:t>	</a:t>
            </a:r>
            <a:r>
              <a:rPr lang="en-GB" sz="1600" dirty="0" smtClean="0">
                <a:solidFill>
                  <a:srgbClr val="C7D6E5"/>
                </a:solidFill>
              </a:rPr>
              <a:t>console.log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>
                <a:solidFill>
                  <a:srgbClr val="A5C261"/>
                </a:solidFill>
              </a:rPr>
              <a:t>"Subscription error for"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sTopic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A5C261"/>
                </a:solidFill>
              </a:rPr>
              <a:t>"reason ="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sErrorType</a:t>
            </a:r>
            <a:r>
              <a:rPr lang="en-GB" sz="1600" dirty="0">
                <a:solidFill>
                  <a:srgbClr val="C7D6E5"/>
                </a:solidFill>
              </a:rPr>
              <a:t>)</a:t>
            </a:r>
            <a:r>
              <a:rPr lang="en-GB" sz="1600" dirty="0">
                <a:solidFill>
                  <a:srgbClr val="CC7832"/>
                </a:solidFill>
              </a:rPr>
              <a:t>; </a:t>
            </a:r>
            <a:endParaRPr lang="en-GB" sz="1600" dirty="0" smtClean="0">
              <a:solidFill>
                <a:srgbClr val="CC7832"/>
              </a:solidFill>
            </a:endParaRPr>
          </a:p>
          <a:p>
            <a:pPr marL="0" indent="0">
              <a:buNone/>
            </a:pPr>
            <a:r>
              <a:rPr lang="en-GB" sz="1600" dirty="0" smtClean="0">
                <a:solidFill>
                  <a:srgbClr val="C7D6E5"/>
                </a:solidFill>
              </a:rPr>
              <a:t>}</a:t>
            </a:r>
            <a:r>
              <a:rPr lang="en-GB" sz="1600" dirty="0" smtClean="0">
                <a:solidFill>
                  <a:srgbClr val="CC7832"/>
                </a:solidFill>
              </a:rPr>
              <a:t>;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0805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Message Service - Subscribing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30628" y="2082800"/>
            <a:ext cx="8424870" cy="156966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sz="1600" dirty="0" err="1">
                <a:solidFill>
                  <a:schemeClr val="bg1"/>
                </a:solidFill>
              </a:rPr>
              <a:t>var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oMessageService</a:t>
            </a:r>
            <a:r>
              <a:rPr lang="en-GB" sz="1600" dirty="0">
                <a:solidFill>
                  <a:schemeClr val="bg1"/>
                </a:solidFill>
              </a:rPr>
              <a:t> = </a:t>
            </a:r>
            <a:r>
              <a:rPr lang="en-GB" sz="1600" dirty="0" err="1">
                <a:solidFill>
                  <a:schemeClr val="bg1"/>
                </a:solidFill>
              </a:rPr>
              <a:t>caplin.core.ServiceRegistry.getService</a:t>
            </a:r>
            <a:r>
              <a:rPr lang="en-GB" sz="1600" dirty="0">
                <a:solidFill>
                  <a:schemeClr val="bg1"/>
                </a:solidFill>
              </a:rPr>
              <a:t>("</a:t>
            </a:r>
            <a:r>
              <a:rPr lang="en-GB" sz="1600" dirty="0" err="1">
                <a:solidFill>
                  <a:schemeClr val="bg1"/>
                </a:solidFill>
              </a:rPr>
              <a:t>caplin.message</a:t>
            </a:r>
            <a:r>
              <a:rPr lang="en-GB" sz="1600" dirty="0">
                <a:solidFill>
                  <a:schemeClr val="bg1"/>
                </a:solidFill>
              </a:rPr>
              <a:t>-service"); </a:t>
            </a:r>
            <a:endParaRPr lang="en-GB" sz="1600" dirty="0" smtClean="0">
              <a:solidFill>
                <a:schemeClr val="bg1"/>
              </a:solidFill>
            </a:endParaRPr>
          </a:p>
          <a:p>
            <a:endParaRPr lang="en-GB" sz="1600" dirty="0" smtClean="0">
              <a:solidFill>
                <a:schemeClr val="bg1"/>
              </a:solidFill>
            </a:endParaRPr>
          </a:p>
          <a:p>
            <a:r>
              <a:rPr lang="en-GB" sz="1600" b="1" dirty="0" err="1" smtClean="0">
                <a:solidFill>
                  <a:schemeClr val="bg1"/>
                </a:solidFill>
              </a:rPr>
              <a:t>this.m_oSubscription</a:t>
            </a:r>
            <a:r>
              <a:rPr lang="en-GB" sz="1600" b="1" dirty="0" smtClean="0">
                <a:solidFill>
                  <a:schemeClr val="bg1"/>
                </a:solidFill>
              </a:rPr>
              <a:t> </a:t>
            </a:r>
            <a:r>
              <a:rPr lang="en-GB" sz="1600" b="1" dirty="0">
                <a:solidFill>
                  <a:schemeClr val="bg1"/>
                </a:solidFill>
              </a:rPr>
              <a:t>= </a:t>
            </a:r>
            <a:r>
              <a:rPr lang="en-GB" sz="1600" b="1" dirty="0" err="1">
                <a:solidFill>
                  <a:schemeClr val="bg1"/>
                </a:solidFill>
              </a:rPr>
              <a:t>oMessageService.subscribe</a:t>
            </a:r>
            <a:r>
              <a:rPr lang="en-GB" sz="1600" b="1" dirty="0" smtClean="0">
                <a:solidFill>
                  <a:schemeClr val="bg1"/>
                </a:solidFill>
              </a:rPr>
              <a:t>(</a:t>
            </a:r>
            <a:br>
              <a:rPr lang="en-GB" sz="1600" b="1" dirty="0" smtClean="0">
                <a:solidFill>
                  <a:schemeClr val="bg1"/>
                </a:solidFill>
              </a:rPr>
            </a:br>
            <a:r>
              <a:rPr lang="en-GB" sz="1600" b="1" dirty="0" smtClean="0">
                <a:solidFill>
                  <a:schemeClr val="bg1"/>
                </a:solidFill>
              </a:rPr>
              <a:t>     "/FX/GBPUSD, </a:t>
            </a:r>
            <a:br>
              <a:rPr lang="en-GB" sz="1600" b="1" dirty="0" smtClean="0">
                <a:solidFill>
                  <a:schemeClr val="bg1"/>
                </a:solidFill>
              </a:rPr>
            </a:br>
            <a:r>
              <a:rPr lang="en-GB" sz="1600" b="1" dirty="0" smtClean="0">
                <a:solidFill>
                  <a:schemeClr val="bg1"/>
                </a:solidFill>
              </a:rPr>
              <a:t>     new </a:t>
            </a:r>
            <a:r>
              <a:rPr lang="en-GB" sz="1600" b="1" dirty="0" err="1" smtClean="0">
                <a:solidFill>
                  <a:schemeClr val="bg1"/>
                </a:solidFill>
              </a:rPr>
              <a:t>MyDataListener</a:t>
            </a:r>
            <a:r>
              <a:rPr lang="en-GB" sz="1600" b="1" dirty="0" smtClean="0">
                <a:solidFill>
                  <a:schemeClr val="bg1"/>
                </a:solidFill>
              </a:rPr>
              <a:t>()</a:t>
            </a:r>
            <a:br>
              <a:rPr lang="en-GB" sz="1600" b="1" dirty="0" smtClean="0">
                <a:solidFill>
                  <a:schemeClr val="bg1"/>
                </a:solidFill>
              </a:rPr>
            </a:br>
            <a:r>
              <a:rPr lang="en-GB" sz="1600" b="1" dirty="0" smtClean="0">
                <a:solidFill>
                  <a:schemeClr val="bg1"/>
                </a:solidFill>
              </a:rPr>
              <a:t>     );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54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Message Service - Publishing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43249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>
                <a:solidFill>
                  <a:srgbClr val="CC7833"/>
                </a:solidFill>
              </a:rPr>
              <a:t>function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MyPublishListener</a:t>
            </a:r>
            <a:r>
              <a:rPr lang="en-GB" sz="1600" dirty="0">
                <a:solidFill>
                  <a:srgbClr val="C7D6E5"/>
                </a:solidFill>
              </a:rPr>
              <a:t>() {} </a:t>
            </a:r>
            <a:endParaRPr lang="en-GB" sz="1600" dirty="0" smtClean="0">
              <a:solidFill>
                <a:srgbClr val="C7D6E5"/>
              </a:solidFill>
            </a:endParaRPr>
          </a:p>
          <a:p>
            <a:pPr marL="0" indent="0">
              <a:buNone/>
            </a:pPr>
            <a:endParaRPr lang="en-GB" sz="1600" dirty="0" smtClean="0">
              <a:solidFill>
                <a:srgbClr val="C7D6E5"/>
              </a:solidFill>
            </a:endParaRPr>
          </a:p>
          <a:p>
            <a:pPr marL="0" indent="0">
              <a:buNone/>
            </a:pPr>
            <a:r>
              <a:rPr lang="en-GB" sz="1600" dirty="0" err="1" smtClean="0">
                <a:solidFill>
                  <a:srgbClr val="C7D6E5"/>
                </a:solidFill>
              </a:rPr>
              <a:t>caplin.implement</a:t>
            </a:r>
            <a:r>
              <a:rPr lang="en-GB" sz="1600" dirty="0" smtClean="0">
                <a:solidFill>
                  <a:srgbClr val="C7D6E5"/>
                </a:solidFill>
              </a:rPr>
              <a:t>(</a:t>
            </a:r>
            <a:r>
              <a:rPr lang="en-GB" sz="1600" dirty="0" err="1" smtClean="0">
                <a:solidFill>
                  <a:srgbClr val="C7D6E5"/>
                </a:solidFill>
              </a:rPr>
              <a:t>MyPublishListener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caplin.services.messaging</a:t>
            </a:r>
            <a:r>
              <a:rPr lang="en-GB" sz="1600" b="1" dirty="0" err="1">
                <a:solidFill>
                  <a:srgbClr val="C7D6E5"/>
                </a:solidFill>
              </a:rPr>
              <a:t>.PublishListener</a:t>
            </a:r>
            <a:r>
              <a:rPr lang="en-GB" sz="1600" dirty="0" smtClean="0">
                <a:solidFill>
                  <a:srgbClr val="C7D6E5"/>
                </a:solidFill>
              </a:rPr>
              <a:t>)</a:t>
            </a:r>
            <a:r>
              <a:rPr lang="en-GB" sz="1600" dirty="0" smtClean="0">
                <a:solidFill>
                  <a:srgbClr val="CC7832"/>
                </a:solidFill>
              </a:rPr>
              <a:t>;</a:t>
            </a:r>
          </a:p>
          <a:p>
            <a:pPr marL="0" indent="0">
              <a:buNone/>
            </a:pPr>
            <a:endParaRPr lang="en-GB" sz="1600" dirty="0" smtClean="0">
              <a:solidFill>
                <a:srgbClr val="CC7832"/>
              </a:solidFill>
            </a:endParaRPr>
          </a:p>
          <a:p>
            <a:pPr marL="0" indent="0">
              <a:buNone/>
            </a:pPr>
            <a:r>
              <a:rPr lang="en-GB" sz="1600" dirty="0" err="1" smtClean="0">
                <a:solidFill>
                  <a:srgbClr val="C7D6E5"/>
                </a:solidFill>
              </a:rPr>
              <a:t>MyPublishListener.prototype.</a:t>
            </a:r>
            <a:r>
              <a:rPr lang="en-GB" sz="1600" b="1" dirty="0" err="1" smtClean="0">
                <a:solidFill>
                  <a:srgbClr val="C7D6E5"/>
                </a:solidFill>
              </a:rPr>
              <a:t>onSuccess</a:t>
            </a:r>
            <a:r>
              <a:rPr lang="en-GB" sz="1600" dirty="0" smtClean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=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function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 err="1">
                <a:solidFill>
                  <a:srgbClr val="C7D6E5"/>
                </a:solidFill>
              </a:rPr>
              <a:t>sSubject</a:t>
            </a:r>
            <a:r>
              <a:rPr lang="en-GB" sz="1600" dirty="0">
                <a:solidFill>
                  <a:srgbClr val="C7D6E5"/>
                </a:solidFill>
              </a:rPr>
              <a:t>) { </a:t>
            </a:r>
            <a:endParaRPr lang="en-GB" sz="1600" dirty="0" smtClean="0">
              <a:solidFill>
                <a:srgbClr val="C7D6E5"/>
              </a:solidFill>
            </a:endParaRPr>
          </a:p>
          <a:p>
            <a:pPr marL="0" indent="0">
              <a:buNone/>
            </a:pPr>
            <a:r>
              <a:rPr lang="en-GB" sz="1600" dirty="0">
                <a:solidFill>
                  <a:srgbClr val="C7D6E5"/>
                </a:solidFill>
              </a:rPr>
              <a:t>	</a:t>
            </a:r>
            <a:r>
              <a:rPr lang="en-GB" sz="1600" dirty="0" smtClean="0">
                <a:solidFill>
                  <a:srgbClr val="C7D6E5"/>
                </a:solidFill>
              </a:rPr>
              <a:t>console.log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>
                <a:solidFill>
                  <a:srgbClr val="A5C261"/>
                </a:solidFill>
              </a:rPr>
              <a:t>'Data was successfully published to'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sSubject</a:t>
            </a:r>
            <a:r>
              <a:rPr lang="en-GB" sz="1600" dirty="0">
                <a:solidFill>
                  <a:srgbClr val="C7D6E5"/>
                </a:solidFill>
              </a:rPr>
              <a:t>)</a:t>
            </a:r>
            <a:r>
              <a:rPr lang="en-GB" sz="1600" dirty="0">
                <a:solidFill>
                  <a:srgbClr val="CC7832"/>
                </a:solidFill>
              </a:rPr>
              <a:t>; </a:t>
            </a:r>
            <a:endParaRPr lang="en-GB" sz="1600" dirty="0" smtClean="0">
              <a:solidFill>
                <a:srgbClr val="CC7832"/>
              </a:solidFill>
            </a:endParaRPr>
          </a:p>
          <a:p>
            <a:pPr marL="0" indent="0">
              <a:buNone/>
            </a:pPr>
            <a:r>
              <a:rPr lang="en-GB" sz="1600" dirty="0" smtClean="0">
                <a:solidFill>
                  <a:srgbClr val="C7D6E5"/>
                </a:solidFill>
              </a:rPr>
              <a:t>}</a:t>
            </a:r>
            <a:r>
              <a:rPr lang="en-GB" sz="1600" dirty="0" smtClean="0">
                <a:solidFill>
                  <a:srgbClr val="CC7832"/>
                </a:solidFill>
              </a:rPr>
              <a:t>; </a:t>
            </a:r>
          </a:p>
          <a:p>
            <a:pPr marL="0" indent="0">
              <a:buNone/>
            </a:pPr>
            <a:r>
              <a:rPr lang="en-GB" sz="1600" dirty="0" err="1" smtClean="0">
                <a:solidFill>
                  <a:srgbClr val="C7D6E5"/>
                </a:solidFill>
              </a:rPr>
              <a:t>MyPublishListener.prototype.</a:t>
            </a:r>
            <a:r>
              <a:rPr lang="en-GB" sz="1600" b="1" dirty="0" err="1" smtClean="0">
                <a:solidFill>
                  <a:srgbClr val="C7D6E5"/>
                </a:solidFill>
              </a:rPr>
              <a:t>onError</a:t>
            </a:r>
            <a:r>
              <a:rPr lang="en-GB" sz="1600" b="1" dirty="0" smtClean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=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function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 err="1">
                <a:solidFill>
                  <a:srgbClr val="C7D6E5"/>
                </a:solidFill>
              </a:rPr>
              <a:t>sSubject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sErrorType</a:t>
            </a:r>
            <a:r>
              <a:rPr lang="en-GB" sz="1600" dirty="0">
                <a:solidFill>
                  <a:srgbClr val="C7D6E5"/>
                </a:solidFill>
              </a:rPr>
              <a:t>) { </a:t>
            </a:r>
            <a:endParaRPr lang="en-GB" sz="1600" dirty="0" smtClean="0">
              <a:solidFill>
                <a:srgbClr val="C7D6E5"/>
              </a:solidFill>
            </a:endParaRPr>
          </a:p>
          <a:p>
            <a:pPr marL="0" indent="0">
              <a:buNone/>
            </a:pPr>
            <a:r>
              <a:rPr lang="en-GB" sz="1600" dirty="0">
                <a:solidFill>
                  <a:srgbClr val="C7D6E5"/>
                </a:solidFill>
              </a:rPr>
              <a:t>	</a:t>
            </a:r>
            <a:r>
              <a:rPr lang="en-GB" sz="1600" dirty="0" smtClean="0">
                <a:solidFill>
                  <a:srgbClr val="C7D6E5"/>
                </a:solidFill>
              </a:rPr>
              <a:t>console.log</a:t>
            </a:r>
            <a:r>
              <a:rPr lang="en-GB" sz="1600" dirty="0">
                <a:solidFill>
                  <a:srgbClr val="C7D6E5"/>
                </a:solidFill>
              </a:rPr>
              <a:t>(</a:t>
            </a:r>
            <a:r>
              <a:rPr lang="en-GB" sz="1600" dirty="0">
                <a:solidFill>
                  <a:srgbClr val="A5C261"/>
                </a:solidFill>
              </a:rPr>
              <a:t>'There was a problem publishing data to'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sSubject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A5C261"/>
                </a:solidFill>
              </a:rPr>
              <a:t>":"</a:t>
            </a:r>
            <a:r>
              <a:rPr lang="en-GB" sz="1600" dirty="0">
                <a:solidFill>
                  <a:srgbClr val="CC7832"/>
                </a:solidFill>
              </a:rPr>
              <a:t>,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sErrorType</a:t>
            </a:r>
            <a:r>
              <a:rPr lang="en-GB" sz="1600" dirty="0">
                <a:solidFill>
                  <a:srgbClr val="C7D6E5"/>
                </a:solidFill>
              </a:rPr>
              <a:t>)</a:t>
            </a:r>
            <a:r>
              <a:rPr lang="en-GB" sz="1600" dirty="0">
                <a:solidFill>
                  <a:srgbClr val="CC7832"/>
                </a:solidFill>
              </a:rPr>
              <a:t>; </a:t>
            </a:r>
            <a:endParaRPr lang="en-GB" sz="1600" dirty="0" smtClean="0">
              <a:solidFill>
                <a:srgbClr val="CC7832"/>
              </a:solidFill>
            </a:endParaRPr>
          </a:p>
          <a:p>
            <a:pPr marL="0" indent="0">
              <a:buNone/>
            </a:pPr>
            <a:r>
              <a:rPr lang="en-GB" sz="1600" dirty="0" smtClean="0">
                <a:solidFill>
                  <a:srgbClr val="C7D6E5"/>
                </a:solidFill>
              </a:rPr>
              <a:t>}</a:t>
            </a:r>
            <a:r>
              <a:rPr lang="en-GB" sz="1600" dirty="0" smtClean="0">
                <a:solidFill>
                  <a:srgbClr val="CC7832"/>
                </a:solidFill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337181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Message Service - Publishing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2279649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 err="1">
                <a:solidFill>
                  <a:srgbClr val="CC7833"/>
                </a:solidFill>
              </a:rPr>
              <a:t>var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messageService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>
                <a:solidFill>
                  <a:srgbClr val="CC7833"/>
                </a:solidFill>
              </a:rPr>
              <a:t>=</a:t>
            </a:r>
            <a:r>
              <a:rPr lang="en-GB" sz="1600" dirty="0">
                <a:solidFill>
                  <a:srgbClr val="C7D6E5"/>
                </a:solidFill>
              </a:rPr>
              <a:t> </a:t>
            </a:r>
            <a:r>
              <a:rPr lang="en-GB" sz="1600" dirty="0" err="1">
                <a:solidFill>
                  <a:srgbClr val="C7D6E5"/>
                </a:solidFill>
              </a:rPr>
              <a:t>caplin.core.ServiceRegistry.getService</a:t>
            </a:r>
            <a:r>
              <a:rPr lang="en-GB" sz="1600" dirty="0">
                <a:solidFill>
                  <a:srgbClr val="C7D6E5"/>
                </a:solidFill>
              </a:rPr>
              <a:t>("</a:t>
            </a:r>
            <a:r>
              <a:rPr lang="en-GB" sz="1600" dirty="0" err="1">
                <a:solidFill>
                  <a:srgbClr val="C7D6E5"/>
                </a:solidFill>
              </a:rPr>
              <a:t>caplin.message</a:t>
            </a:r>
            <a:r>
              <a:rPr lang="en-GB" sz="1600" dirty="0">
                <a:solidFill>
                  <a:srgbClr val="C7D6E5"/>
                </a:solidFill>
              </a:rPr>
              <a:t>-service</a:t>
            </a:r>
            <a:r>
              <a:rPr lang="en-GB" sz="1600" dirty="0" smtClean="0">
                <a:solidFill>
                  <a:srgbClr val="A5C261"/>
                </a:solidFill>
              </a:rPr>
              <a:t>"</a:t>
            </a:r>
            <a:r>
              <a:rPr lang="en-GB" sz="1600" dirty="0" smtClean="0">
                <a:solidFill>
                  <a:srgbClr val="C7D6E5"/>
                </a:solidFill>
              </a:rPr>
              <a:t>)</a:t>
            </a:r>
            <a:r>
              <a:rPr lang="en-GB" sz="1600" dirty="0" smtClean="0">
                <a:solidFill>
                  <a:srgbClr val="CC7832"/>
                </a:solidFill>
              </a:rPr>
              <a:t>;</a:t>
            </a:r>
          </a:p>
          <a:p>
            <a:pPr marL="0" indent="0">
              <a:buNone/>
            </a:pPr>
            <a:r>
              <a:rPr lang="en-GB" sz="1600" dirty="0" smtClean="0">
                <a:solidFill>
                  <a:srgbClr val="CC7832"/>
                </a:solidFill>
              </a:rPr>
              <a:t> </a:t>
            </a:r>
            <a:endParaRPr lang="en-GB" sz="1600" dirty="0">
              <a:solidFill>
                <a:srgbClr val="CC7832"/>
              </a:solidFill>
            </a:endParaRPr>
          </a:p>
          <a:p>
            <a:pPr marL="0" indent="0">
              <a:buNone/>
            </a:pPr>
            <a:r>
              <a:rPr lang="en-GB" sz="1600" b="1" dirty="0" err="1">
                <a:solidFill>
                  <a:srgbClr val="C7D6E5"/>
                </a:solidFill>
              </a:rPr>
              <a:t>messageService.publish</a:t>
            </a:r>
            <a:r>
              <a:rPr lang="en-GB" sz="1600" b="1" dirty="0">
                <a:solidFill>
                  <a:srgbClr val="C7D6E5"/>
                </a:solidFill>
              </a:rPr>
              <a:t>(</a:t>
            </a:r>
            <a:br>
              <a:rPr lang="en-GB" sz="1600" b="1" dirty="0">
                <a:solidFill>
                  <a:srgbClr val="C7D6E5"/>
                </a:solidFill>
              </a:rPr>
            </a:br>
            <a:r>
              <a:rPr lang="en-GB" sz="1600" b="1" dirty="0">
                <a:solidFill>
                  <a:srgbClr val="C7D6E5"/>
                </a:solidFill>
              </a:rPr>
              <a:t>   </a:t>
            </a:r>
            <a:r>
              <a:rPr lang="en-GB" sz="1600" b="1" dirty="0" smtClean="0">
                <a:solidFill>
                  <a:srgbClr val="C7D6E5"/>
                </a:solidFill>
              </a:rPr>
              <a:t>      </a:t>
            </a:r>
            <a:r>
              <a:rPr lang="en-GB" sz="1600" b="1" dirty="0">
                <a:solidFill>
                  <a:srgbClr val="A5C261"/>
                </a:solidFill>
              </a:rPr>
              <a:t>"/CHESS"</a:t>
            </a:r>
            <a:r>
              <a:rPr lang="en-GB" sz="1600" b="1" dirty="0">
                <a:solidFill>
                  <a:srgbClr val="CC7832"/>
                </a:solidFill>
              </a:rPr>
              <a:t>,</a:t>
            </a:r>
            <a:r>
              <a:rPr lang="en-GB" sz="1600" b="1" dirty="0">
                <a:solidFill>
                  <a:srgbClr val="C7D6E5"/>
                </a:solidFill>
              </a:rPr>
              <a:t> </a:t>
            </a:r>
            <a:br>
              <a:rPr lang="en-GB" sz="1600" b="1" dirty="0">
                <a:solidFill>
                  <a:srgbClr val="C7D6E5"/>
                </a:solidFill>
              </a:rPr>
            </a:br>
            <a:r>
              <a:rPr lang="en-GB" sz="1600" b="1" dirty="0">
                <a:solidFill>
                  <a:srgbClr val="C7D6E5"/>
                </a:solidFill>
              </a:rPr>
              <a:t>    </a:t>
            </a:r>
            <a:r>
              <a:rPr lang="en-GB" sz="1600" b="1" dirty="0" smtClean="0">
                <a:solidFill>
                  <a:srgbClr val="C7D6E5"/>
                </a:solidFill>
              </a:rPr>
              <a:t>     </a:t>
            </a:r>
            <a:r>
              <a:rPr lang="en-GB" sz="1600" b="1" dirty="0">
                <a:solidFill>
                  <a:srgbClr val="C7D6E5"/>
                </a:solidFill>
              </a:rPr>
              <a:t>{ </a:t>
            </a:r>
            <a:r>
              <a:rPr lang="en-GB" sz="1600" b="1" dirty="0" err="1">
                <a:solidFill>
                  <a:srgbClr val="C7D6E5"/>
                </a:solidFill>
              </a:rPr>
              <a:t>gameId</a:t>
            </a:r>
            <a:r>
              <a:rPr lang="en-GB" sz="1600" b="1" dirty="0">
                <a:solidFill>
                  <a:srgbClr val="CC7833"/>
                </a:solidFill>
              </a:rPr>
              <a:t>:</a:t>
            </a:r>
            <a:r>
              <a:rPr lang="en-GB" sz="1600" b="1" dirty="0">
                <a:solidFill>
                  <a:srgbClr val="C7D6E5"/>
                </a:solidFill>
              </a:rPr>
              <a:t> </a:t>
            </a:r>
            <a:r>
              <a:rPr lang="en-GB" sz="1600" b="1" dirty="0">
                <a:solidFill>
                  <a:srgbClr val="A5C261"/>
                </a:solidFill>
              </a:rPr>
              <a:t>27</a:t>
            </a:r>
            <a:r>
              <a:rPr lang="en-GB" sz="1600" b="1" dirty="0">
                <a:solidFill>
                  <a:srgbClr val="CC7832"/>
                </a:solidFill>
              </a:rPr>
              <a:t>, </a:t>
            </a:r>
            <a:r>
              <a:rPr lang="en-GB" sz="1600" b="1" dirty="0" err="1">
                <a:solidFill>
                  <a:srgbClr val="C7D6E5"/>
                </a:solidFill>
              </a:rPr>
              <a:t>moveNumber</a:t>
            </a:r>
            <a:r>
              <a:rPr lang="en-GB" sz="1600" b="1" dirty="0">
                <a:solidFill>
                  <a:srgbClr val="CC7833"/>
                </a:solidFill>
              </a:rPr>
              <a:t>:</a:t>
            </a:r>
            <a:r>
              <a:rPr lang="en-GB" sz="1600" b="1" dirty="0">
                <a:solidFill>
                  <a:srgbClr val="C7D6E5"/>
                </a:solidFill>
              </a:rPr>
              <a:t> </a:t>
            </a:r>
            <a:r>
              <a:rPr lang="en-GB" sz="1600" b="1" dirty="0">
                <a:solidFill>
                  <a:srgbClr val="A5C261"/>
                </a:solidFill>
              </a:rPr>
              <a:t>9</a:t>
            </a:r>
            <a:r>
              <a:rPr lang="en-GB" sz="1600" b="1" dirty="0">
                <a:solidFill>
                  <a:srgbClr val="CC7832"/>
                </a:solidFill>
              </a:rPr>
              <a:t>, </a:t>
            </a:r>
            <a:r>
              <a:rPr lang="en-GB" sz="1600" b="1" dirty="0">
                <a:solidFill>
                  <a:srgbClr val="C7D6E5"/>
                </a:solidFill>
              </a:rPr>
              <a:t>move</a:t>
            </a:r>
            <a:r>
              <a:rPr lang="en-GB" sz="1600" b="1" dirty="0">
                <a:solidFill>
                  <a:srgbClr val="CC7833"/>
                </a:solidFill>
              </a:rPr>
              <a:t>:</a:t>
            </a:r>
            <a:r>
              <a:rPr lang="en-GB" sz="1600" b="1" dirty="0">
                <a:solidFill>
                  <a:srgbClr val="C7D6E5"/>
                </a:solidFill>
              </a:rPr>
              <a:t> </a:t>
            </a:r>
            <a:r>
              <a:rPr lang="en-GB" sz="1600" b="1" dirty="0">
                <a:solidFill>
                  <a:srgbClr val="A5C261"/>
                </a:solidFill>
              </a:rPr>
              <a:t>"Nf3 Nc6" </a:t>
            </a:r>
            <a:r>
              <a:rPr lang="en-GB" sz="1600" b="1" dirty="0">
                <a:solidFill>
                  <a:srgbClr val="C7D6E5"/>
                </a:solidFill>
              </a:rPr>
              <a:t>}</a:t>
            </a:r>
            <a:r>
              <a:rPr lang="en-GB" sz="1600" b="1" dirty="0">
                <a:solidFill>
                  <a:srgbClr val="CC7832"/>
                </a:solidFill>
              </a:rPr>
              <a:t>,</a:t>
            </a:r>
            <a:r>
              <a:rPr lang="en-GB" sz="1600" b="1" dirty="0">
                <a:solidFill>
                  <a:srgbClr val="C7D6E5"/>
                </a:solidFill>
              </a:rPr>
              <a:t> </a:t>
            </a:r>
            <a:br>
              <a:rPr lang="en-GB" sz="1600" b="1" dirty="0">
                <a:solidFill>
                  <a:srgbClr val="C7D6E5"/>
                </a:solidFill>
              </a:rPr>
            </a:br>
            <a:r>
              <a:rPr lang="en-GB" sz="1600" b="1" dirty="0">
                <a:solidFill>
                  <a:srgbClr val="C7D6E5"/>
                </a:solidFill>
              </a:rPr>
              <a:t>    </a:t>
            </a:r>
            <a:r>
              <a:rPr lang="en-GB" sz="1600" b="1" dirty="0" smtClean="0">
                <a:solidFill>
                  <a:srgbClr val="C7D6E5"/>
                </a:solidFill>
              </a:rPr>
              <a:t>     </a:t>
            </a:r>
            <a:r>
              <a:rPr lang="en-GB" sz="1600" b="1" dirty="0">
                <a:solidFill>
                  <a:srgbClr val="CC7833"/>
                </a:solidFill>
              </a:rPr>
              <a:t>new</a:t>
            </a:r>
            <a:r>
              <a:rPr lang="en-GB" sz="1600" b="1" dirty="0">
                <a:solidFill>
                  <a:srgbClr val="C7D6E5"/>
                </a:solidFill>
              </a:rPr>
              <a:t> </a:t>
            </a:r>
            <a:r>
              <a:rPr lang="en-GB" sz="1600" b="1" dirty="0" err="1">
                <a:solidFill>
                  <a:srgbClr val="C7D6E5"/>
                </a:solidFill>
              </a:rPr>
              <a:t>MyPublishListener</a:t>
            </a:r>
            <a:r>
              <a:rPr lang="en-GB" sz="1600" b="1" dirty="0">
                <a:solidFill>
                  <a:srgbClr val="C7D6E5"/>
                </a:solidFill>
              </a:rPr>
              <a:t>()</a:t>
            </a:r>
            <a:br>
              <a:rPr lang="en-GB" sz="1600" b="1" dirty="0">
                <a:solidFill>
                  <a:srgbClr val="C7D6E5"/>
                </a:solidFill>
              </a:rPr>
            </a:br>
            <a:r>
              <a:rPr lang="en-GB" sz="1600" b="1" dirty="0">
                <a:solidFill>
                  <a:srgbClr val="C7D6E5"/>
                </a:solidFill>
              </a:rPr>
              <a:t>      )</a:t>
            </a:r>
            <a:r>
              <a:rPr lang="en-GB" sz="1600" b="1" dirty="0">
                <a:solidFill>
                  <a:srgbClr val="CC7832"/>
                </a:solidFill>
              </a:rPr>
              <a:t>;</a:t>
            </a:r>
            <a:r>
              <a:rPr lang="en-GB" sz="1600" b="1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33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Arrow Connector 23"/>
          <p:cNvCxnSpPr/>
          <p:nvPr/>
        </p:nvCxnSpPr>
        <p:spPr>
          <a:xfrm>
            <a:off x="5819722" y="2693550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6270937" y="2865731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7389197" y="2873156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659922" y="2865731"/>
            <a:ext cx="0" cy="915779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039361" y="1275255"/>
            <a:ext cx="4068000" cy="550059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tIns="0" bIns="0" rtlCol="0" anchor="t" anchorCtr="0"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b="1" dirty="0">
              <a:solidFill>
                <a:srgbClr val="4A452A"/>
              </a:solidFill>
              <a:latin typeface="Arial"/>
              <a:cs typeface="Arial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Arial"/>
                <a:cs typeface="Arial"/>
              </a:rPr>
              <a:t>Web Browser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39361" y="3627950"/>
            <a:ext cx="4068000" cy="53977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tIns="0" bIns="0" rtlCol="0" anchor="t" anchorCtr="0"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Arial"/>
                <a:cs typeface="Arial"/>
              </a:rPr>
              <a:t>Platform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Arial"/>
                <a:cs typeface="Arial"/>
              </a:rPr>
              <a:t>(Internal Banking System)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4A452A"/>
              </a:solidFill>
              <a:latin typeface="Arial"/>
              <a:cs typeface="Arial"/>
            </a:endParaRPr>
          </a:p>
        </p:txBody>
      </p:sp>
      <p:sp>
        <p:nvSpPr>
          <p:cNvPr id="7" name="Rectangle 35"/>
          <p:cNvSpPr>
            <a:spLocks/>
          </p:cNvSpPr>
          <p:nvPr/>
        </p:nvSpPr>
        <p:spPr bwMode="auto">
          <a:xfrm>
            <a:off x="3826656" y="1936258"/>
            <a:ext cx="4493413" cy="33569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1400" b="1" dirty="0" smtClean="0">
                <a:solidFill>
                  <a:srgbClr val="FF000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Internet</a:t>
            </a:r>
            <a:endParaRPr lang="en-US" sz="1400" b="1" dirty="0">
              <a:solidFill>
                <a:srgbClr val="FF000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8" name="Picture 7" descr="laptop_trading.pn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50" b="100000" l="1248" r="99085">
                        <a14:foregroundMark x1="2745" y1="92701" x2="96672" y2="94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08"/>
          <a:stretch/>
        </p:blipFill>
        <p:spPr bwMode="auto">
          <a:xfrm>
            <a:off x="5501904" y="1287158"/>
            <a:ext cx="1109210" cy="457998"/>
          </a:xfrm>
          <a:prstGeom prst="rect">
            <a:avLst/>
          </a:prstGeom>
          <a:noFill/>
          <a:ln>
            <a:noFill/>
          </a:ln>
          <a:effectLst>
            <a:outerShdw blurRad="53975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5"/>
          <p:cNvSpPr>
            <a:spLocks/>
          </p:cNvSpPr>
          <p:nvPr/>
        </p:nvSpPr>
        <p:spPr bwMode="auto">
          <a:xfrm>
            <a:off x="4039361" y="2320712"/>
            <a:ext cx="4068000" cy="522243"/>
          </a:xfrm>
          <a:prstGeom prst="roundRect">
            <a:avLst/>
          </a:prstGeom>
          <a:ln/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endParaRPr lang="en-US" sz="10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0" name="Rectangle 35"/>
          <p:cNvSpPr>
            <a:spLocks/>
          </p:cNvSpPr>
          <p:nvPr/>
        </p:nvSpPr>
        <p:spPr bwMode="auto">
          <a:xfrm>
            <a:off x="4639211" y="2322194"/>
            <a:ext cx="2868303" cy="269079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Liberator</a:t>
            </a:r>
            <a:endParaRPr lang="en-US" sz="10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4270" y="2555082"/>
            <a:ext cx="1235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latin typeface="Arial" pitchFamily="34" charset="0"/>
                <a:cs typeface="Arial" pitchFamily="34" charset="0"/>
              </a:rPr>
              <a:t>Platform</a:t>
            </a:r>
            <a:endParaRPr lang="en-GB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47"/>
          <p:cNvSpPr>
            <a:spLocks/>
          </p:cNvSpPr>
          <p:nvPr/>
        </p:nvSpPr>
        <p:spPr bwMode="auto">
          <a:xfrm>
            <a:off x="4169271" y="2970047"/>
            <a:ext cx="935999" cy="486000"/>
          </a:xfrm>
          <a:prstGeom prst="round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Pricing</a:t>
            </a:r>
          </a:p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3" name="Rectangle 47"/>
          <p:cNvSpPr>
            <a:spLocks/>
          </p:cNvSpPr>
          <p:nvPr/>
        </p:nvSpPr>
        <p:spPr bwMode="auto">
          <a:xfrm>
            <a:off x="6940561" y="2961175"/>
            <a:ext cx="904022" cy="486000"/>
          </a:xfrm>
          <a:prstGeom prst="round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900" dirty="0" err="1" smtClean="0">
                <a:latin typeface="Arial"/>
                <a:ea typeface="ヒラギノ角ゴ ProN W3" charset="0"/>
                <a:cs typeface="Arial"/>
                <a:sym typeface="Gill Sans" charset="0"/>
              </a:rPr>
              <a:t>Permissioning</a:t>
            </a:r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 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4" name="Rectangle 47"/>
          <p:cNvSpPr>
            <a:spLocks/>
          </p:cNvSpPr>
          <p:nvPr/>
        </p:nvSpPr>
        <p:spPr bwMode="auto">
          <a:xfrm>
            <a:off x="5570904" y="2961175"/>
            <a:ext cx="904022" cy="486000"/>
          </a:xfrm>
          <a:prstGeom prst="round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Trading </a:t>
            </a:r>
          </a:p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15" name="Picture 14" descr="cycle-ico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915" y="1584848"/>
            <a:ext cx="1284586" cy="963440"/>
          </a:xfrm>
          <a:prstGeom prst="rect">
            <a:avLst/>
          </a:prstGeom>
        </p:spPr>
      </p:pic>
      <p:pic>
        <p:nvPicPr>
          <p:cNvPr id="16" name="Picture 15" descr="laptop_trading.pn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50" b="100000" l="1248" r="99085">
                        <a14:foregroundMark x1="2745" y1="92701" x2="96672" y2="94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08"/>
          <a:stretch/>
        </p:blipFill>
        <p:spPr bwMode="auto">
          <a:xfrm>
            <a:off x="792264" y="785587"/>
            <a:ext cx="2248118" cy="928259"/>
          </a:xfrm>
          <a:prstGeom prst="rect">
            <a:avLst/>
          </a:prstGeom>
          <a:noFill/>
          <a:ln>
            <a:noFill/>
          </a:ln>
          <a:effectLst>
            <a:outerShdw blurRad="53975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2736564543"/>
              </p:ext>
            </p:extLst>
          </p:nvPr>
        </p:nvGraphicFramePr>
        <p:xfrm>
          <a:off x="639232" y="3498452"/>
          <a:ext cx="2519004" cy="1141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8" name="Rectangle 35"/>
          <p:cNvSpPr>
            <a:spLocks/>
          </p:cNvSpPr>
          <p:nvPr/>
        </p:nvSpPr>
        <p:spPr bwMode="auto">
          <a:xfrm>
            <a:off x="548548" y="3079018"/>
            <a:ext cx="792000" cy="3473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2000"/>
                </a:schemeClr>
              </a:gs>
              <a:gs pos="100000">
                <a:schemeClr val="tx1">
                  <a:alpha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Pricing</a:t>
            </a:r>
            <a:endParaRPr lang="en-US" sz="10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9" name="Rectangle 35"/>
          <p:cNvSpPr>
            <a:spLocks/>
          </p:cNvSpPr>
          <p:nvPr/>
        </p:nvSpPr>
        <p:spPr bwMode="auto">
          <a:xfrm>
            <a:off x="1520323" y="3068782"/>
            <a:ext cx="792000" cy="3473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2000"/>
                </a:schemeClr>
              </a:gs>
              <a:gs pos="100000">
                <a:schemeClr val="tx1">
                  <a:alpha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Trading</a:t>
            </a:r>
            <a:endParaRPr lang="en-US" sz="10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0" name="Rectangle 35"/>
          <p:cNvSpPr>
            <a:spLocks/>
          </p:cNvSpPr>
          <p:nvPr/>
        </p:nvSpPr>
        <p:spPr bwMode="auto">
          <a:xfrm>
            <a:off x="2483008" y="3079018"/>
            <a:ext cx="792000" cy="3473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2000"/>
                </a:schemeClr>
              </a:gs>
              <a:gs pos="100000">
                <a:schemeClr val="tx1">
                  <a:alpha val="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40404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Permissions</a:t>
            </a:r>
            <a:endParaRPr lang="en-US" sz="1000" b="1" dirty="0">
              <a:solidFill>
                <a:srgbClr val="40404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Overview</a:t>
            </a:r>
            <a:endParaRPr lang="en-GB" sz="4000" dirty="0"/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244704833"/>
              </p:ext>
            </p:extLst>
          </p:nvPr>
        </p:nvGraphicFramePr>
        <p:xfrm>
          <a:off x="1067380" y="1598045"/>
          <a:ext cx="1831196" cy="1667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240809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91CA63F-2433-42FD-B6E1-4D2E2AC260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B97D47D9-A60E-4705-9C3F-A17C93914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9CB58BDF-E9A1-4C24-A6AA-8335DF81C2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957900F0-45F5-45FC-BCC9-B9DE1D1C6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FAF4E55-7ABB-473F-89C0-81AF6FE654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Graphic spid="17" grpId="0">
        <p:bldSub>
          <a:bldDgm bld="one"/>
        </p:bldSub>
      </p:bldGraphic>
      <p:bldP spid="18" grpId="0" animBg="1"/>
      <p:bldP spid="19" grpId="0" animBg="1"/>
      <p:bldP spid="20" grpId="0" animBg="1"/>
      <p:bldGraphic spid="26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Review - Objectives</a:t>
            </a:r>
            <a:endParaRPr lang="en-GB" sz="4000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520701" y="1094000"/>
            <a:ext cx="7722548" cy="37421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en-GB" sz="3300" dirty="0" smtClean="0">
                <a:cs typeface="Arial" charset="0"/>
              </a:rPr>
              <a:t>You should now be able to: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cs typeface="Arial" charset="0"/>
              </a:rPr>
              <a:t>Create a </a:t>
            </a:r>
            <a:r>
              <a:rPr lang="en-GB" dirty="0" err="1" smtClean="0">
                <a:cs typeface="Arial" charset="0"/>
              </a:rPr>
              <a:t>StreamLink</a:t>
            </a:r>
            <a:r>
              <a:rPr lang="en-GB" dirty="0" smtClean="0">
                <a:cs typeface="Arial" charset="0"/>
              </a:rPr>
              <a:t> object 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cs typeface="Arial" charset="0"/>
              </a:rPr>
              <a:t>Create a </a:t>
            </a:r>
            <a:r>
              <a:rPr lang="en-GB" dirty="0" err="1" smtClean="0">
                <a:cs typeface="Arial" charset="0"/>
              </a:rPr>
              <a:t>StreamLinkConnectionService</a:t>
            </a:r>
            <a:r>
              <a:rPr lang="en-GB" dirty="0" smtClean="0">
                <a:cs typeface="Arial" charset="0"/>
              </a:rPr>
              <a:t> to connect to a Liberator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cs typeface="Arial" charset="0"/>
              </a:rPr>
              <a:t>Use the </a:t>
            </a:r>
            <a:r>
              <a:rPr lang="en-GB" dirty="0" err="1" smtClean="0">
                <a:cs typeface="Arial" charset="0"/>
              </a:rPr>
              <a:t>MessageService</a:t>
            </a:r>
            <a:r>
              <a:rPr lang="en-GB" dirty="0" smtClean="0">
                <a:cs typeface="Arial" charset="0"/>
              </a:rPr>
              <a:t> to send and receive data on the Liberator</a:t>
            </a:r>
          </a:p>
        </p:txBody>
      </p:sp>
    </p:spTree>
    <p:extLst>
      <p:ext uri="{BB962C8B-B14F-4D97-AF65-F5344CB8AC3E}">
        <p14:creationId xmlns:p14="http://schemas.microsoft.com/office/powerpoint/2010/main" val="28447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1109"/>
            <a:ext cx="8229600" cy="129480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Follow the “Message Service” tutorial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600" y="343188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406894714"/>
              </p:ext>
            </p:extLst>
          </p:nvPr>
        </p:nvGraphicFramePr>
        <p:xfrm>
          <a:off x="829444" y="1888520"/>
          <a:ext cx="7768456" cy="2412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82700" y="221458"/>
            <a:ext cx="6377980" cy="8572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Streaming Prices into your Trade Tile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31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39361" y="1386199"/>
            <a:ext cx="4068000" cy="550059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tIns="0" bIns="0" rtlCol="0" anchor="t" anchorCtr="0"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b="1" dirty="0">
              <a:solidFill>
                <a:srgbClr val="4A452A"/>
              </a:solidFill>
              <a:latin typeface="Arial"/>
              <a:cs typeface="Arial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4A452A"/>
                </a:solidFill>
                <a:latin typeface="Arial"/>
                <a:cs typeface="Arial"/>
              </a:rPr>
              <a:t>Web Browser</a:t>
            </a:r>
          </a:p>
        </p:txBody>
      </p:sp>
      <p:sp>
        <p:nvSpPr>
          <p:cNvPr id="7" name="Rectangle 35"/>
          <p:cNvSpPr>
            <a:spLocks/>
          </p:cNvSpPr>
          <p:nvPr/>
        </p:nvSpPr>
        <p:spPr bwMode="auto">
          <a:xfrm>
            <a:off x="3826656" y="2047202"/>
            <a:ext cx="4493413" cy="33569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defTabSz="457200"/>
            <a:r>
              <a:rPr lang="en-US" sz="1400" b="1" dirty="0" smtClean="0">
                <a:solidFill>
                  <a:srgbClr val="FF0000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Internet</a:t>
            </a:r>
            <a:endParaRPr lang="en-US" sz="1400" b="1" dirty="0">
              <a:solidFill>
                <a:srgbClr val="FF0000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8" name="Picture 7" descr="laptop_trading.pn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50" b="100000" l="1248" r="99085">
                        <a14:foregroundMark x1="2745" y1="92701" x2="96672" y2="94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08"/>
          <a:stretch/>
        </p:blipFill>
        <p:spPr bwMode="auto">
          <a:xfrm>
            <a:off x="5501904" y="1398102"/>
            <a:ext cx="1109210" cy="457998"/>
          </a:xfrm>
          <a:prstGeom prst="rect">
            <a:avLst/>
          </a:prstGeom>
          <a:noFill/>
          <a:ln>
            <a:noFill/>
          </a:ln>
          <a:effectLst>
            <a:outerShdw blurRad="53975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5"/>
          <p:cNvSpPr>
            <a:spLocks/>
          </p:cNvSpPr>
          <p:nvPr/>
        </p:nvSpPr>
        <p:spPr bwMode="auto">
          <a:xfrm>
            <a:off x="4639211" y="2433138"/>
            <a:ext cx="2868303" cy="269079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Liberator</a:t>
            </a:r>
            <a:endParaRPr lang="en-US" sz="10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15" name="Picture 14" descr="cycle-ico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915" y="1695792"/>
            <a:ext cx="1284586" cy="963440"/>
          </a:xfrm>
          <a:prstGeom prst="rect">
            <a:avLst/>
          </a:prstGeom>
        </p:spPr>
      </p:pic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457200" y="210453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Objectives</a:t>
            </a:r>
            <a:endParaRPr lang="en-GB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656167" y="1339539"/>
            <a:ext cx="30850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application needs data</a:t>
            </a:r>
          </a:p>
          <a:p>
            <a:r>
              <a:rPr lang="en-GB" dirty="0"/>
              <a:t>	</a:t>
            </a:r>
            <a:r>
              <a:rPr lang="en-GB" dirty="0" smtClean="0"/>
              <a:t>e.g. prices, trade messages</a:t>
            </a:r>
          </a:p>
        </p:txBody>
      </p:sp>
      <p:sp>
        <p:nvSpPr>
          <p:cNvPr id="27" name="Content Placeholder 3"/>
          <p:cNvSpPr txBox="1">
            <a:spLocks/>
          </p:cNvSpPr>
          <p:nvPr/>
        </p:nvSpPr>
        <p:spPr>
          <a:xfrm>
            <a:off x="1015999" y="3467595"/>
            <a:ext cx="7227249" cy="13901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We will find out how to write </a:t>
            </a:r>
            <a:r>
              <a:rPr lang="en-GB" dirty="0" smtClean="0"/>
              <a:t>JavaScript </a:t>
            </a:r>
            <a:r>
              <a:rPr lang="en-GB" dirty="0"/>
              <a:t>code that can send and receive data.</a:t>
            </a:r>
          </a:p>
        </p:txBody>
      </p:sp>
    </p:spTree>
    <p:extLst>
      <p:ext uri="{BB962C8B-B14F-4D97-AF65-F5344CB8AC3E}">
        <p14:creationId xmlns:p14="http://schemas.microsoft.com/office/powerpoint/2010/main" val="362455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0599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Desired Features</a:t>
            </a:r>
            <a:endParaRPr lang="en-GB" sz="40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12573" y="1305004"/>
            <a:ext cx="7722548" cy="360746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Robust connections</a:t>
            </a:r>
          </a:p>
          <a:p>
            <a:r>
              <a:rPr lang="en-GB" dirty="0"/>
              <a:t>Failover</a:t>
            </a:r>
          </a:p>
          <a:p>
            <a:r>
              <a:rPr lang="en-GB" dirty="0"/>
              <a:t>Nice API</a:t>
            </a:r>
          </a:p>
          <a:p>
            <a:r>
              <a:rPr lang="en-GB" dirty="0"/>
              <a:t>Server managed lists of topics</a:t>
            </a:r>
          </a:p>
          <a:p>
            <a:r>
              <a:rPr lang="en-GB" dirty="0"/>
              <a:t>Caching</a:t>
            </a:r>
          </a:p>
          <a:p>
            <a:r>
              <a:rPr lang="en-GB" dirty="0"/>
              <a:t>Throttling, Conflation</a:t>
            </a:r>
          </a:p>
          <a:p>
            <a:r>
              <a:rPr lang="en-GB" dirty="0" smtClean="0"/>
              <a:t>Authentication &amp; authorisation</a:t>
            </a:r>
            <a:endParaRPr lang="en-GB" dirty="0"/>
          </a:p>
          <a:p>
            <a:r>
              <a:rPr lang="en-GB" dirty="0"/>
              <a:t>Fine grained </a:t>
            </a:r>
            <a:r>
              <a:rPr lang="en-GB" dirty="0" err="1"/>
              <a:t>permissioning</a:t>
            </a:r>
            <a:endParaRPr lang="en-GB" dirty="0"/>
          </a:p>
          <a:p>
            <a:r>
              <a:rPr lang="en-GB" dirty="0"/>
              <a:t>Mapping</a:t>
            </a:r>
          </a:p>
        </p:txBody>
      </p:sp>
    </p:spTree>
    <p:extLst>
      <p:ext uri="{BB962C8B-B14F-4D97-AF65-F5344CB8AC3E}">
        <p14:creationId xmlns:p14="http://schemas.microsoft.com/office/powerpoint/2010/main" val="150403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0599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Publish / Subscribe</a:t>
            </a:r>
            <a:endParaRPr lang="en-GB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922" y="1365660"/>
            <a:ext cx="2956134" cy="3027081"/>
          </a:xfrm>
          <a:prstGeom prst="rect">
            <a:avLst/>
          </a:prstGeom>
        </p:spPr>
      </p:pic>
      <p:sp>
        <p:nvSpPr>
          <p:cNvPr id="6" name="Content Placeholder 3"/>
          <p:cNvSpPr txBox="1">
            <a:spLocks/>
          </p:cNvSpPr>
          <p:nvPr/>
        </p:nvSpPr>
        <p:spPr>
          <a:xfrm>
            <a:off x="607588" y="1202321"/>
            <a:ext cx="5239816" cy="3607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Common Metaphor</a:t>
            </a:r>
          </a:p>
          <a:p>
            <a:r>
              <a:rPr lang="en-GB" dirty="0"/>
              <a:t>Lots of implementations</a:t>
            </a:r>
          </a:p>
          <a:p>
            <a:r>
              <a:rPr lang="en-GB" dirty="0"/>
              <a:t>Data is published to Topics</a:t>
            </a:r>
          </a:p>
          <a:p>
            <a:r>
              <a:rPr lang="en-GB" dirty="0"/>
              <a:t>Topics are like filters on the messages to receive</a:t>
            </a:r>
          </a:p>
        </p:txBody>
      </p:sp>
    </p:spTree>
    <p:extLst>
      <p:ext uri="{BB962C8B-B14F-4D97-AF65-F5344CB8AC3E}">
        <p14:creationId xmlns:p14="http://schemas.microsoft.com/office/powerpoint/2010/main" val="399509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0599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Liberator Enhancements</a:t>
            </a:r>
            <a:endParaRPr lang="en-GB" sz="40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07588" y="1202321"/>
            <a:ext cx="5239816" cy="3607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Objects</a:t>
            </a:r>
          </a:p>
          <a:p>
            <a:pPr lvl="1"/>
            <a:r>
              <a:rPr lang="en-GB" dirty="0" smtClean="0"/>
              <a:t>Unique subject</a:t>
            </a:r>
          </a:p>
          <a:p>
            <a:r>
              <a:rPr lang="en-GB" dirty="0" smtClean="0"/>
              <a:t>Records</a:t>
            </a:r>
          </a:p>
          <a:p>
            <a:pPr lvl="1"/>
            <a:r>
              <a:rPr lang="en-GB" dirty="0" smtClean="0"/>
              <a:t>Cached</a:t>
            </a:r>
          </a:p>
          <a:p>
            <a:pPr lvl="1"/>
            <a:r>
              <a:rPr lang="en-GB" dirty="0" smtClean="0"/>
              <a:t>Name/Values</a:t>
            </a:r>
          </a:p>
          <a:p>
            <a:r>
              <a:rPr lang="en-GB" dirty="0" smtClean="0"/>
              <a:t>Containers</a:t>
            </a:r>
          </a:p>
          <a:p>
            <a:pPr lvl="1"/>
            <a:r>
              <a:rPr lang="en-GB" dirty="0" smtClean="0"/>
              <a:t>Server-managed list of records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311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0599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err="1" smtClean="0"/>
              <a:t>StreamLink</a:t>
            </a:r>
            <a:r>
              <a:rPr lang="en-GB" sz="4000" dirty="0" smtClean="0"/>
              <a:t> APIs</a:t>
            </a:r>
            <a:endParaRPr lang="en-GB" sz="4000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607588" y="1202321"/>
            <a:ext cx="5239816" cy="3607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Java</a:t>
            </a:r>
          </a:p>
          <a:p>
            <a:pPr lvl="1"/>
            <a:r>
              <a:rPr lang="en-GB" dirty="0"/>
              <a:t>Android</a:t>
            </a:r>
          </a:p>
          <a:p>
            <a:r>
              <a:rPr lang="en-GB" dirty="0" smtClean="0"/>
              <a:t>JavaScript</a:t>
            </a:r>
            <a:endParaRPr lang="en-GB" dirty="0"/>
          </a:p>
          <a:p>
            <a:r>
              <a:rPr lang="en-GB" dirty="0" err="1"/>
              <a:t>.Net</a:t>
            </a:r>
            <a:endParaRPr lang="en-GB" dirty="0"/>
          </a:p>
          <a:p>
            <a:r>
              <a:rPr lang="en-GB" dirty="0" err="1"/>
              <a:t>ObjectiveC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864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703"/>
            <a:ext cx="8229600" cy="857250"/>
          </a:xfrm>
        </p:spPr>
        <p:txBody>
          <a:bodyPr>
            <a:normAutofit/>
          </a:bodyPr>
          <a:lstStyle/>
          <a:p>
            <a:r>
              <a:rPr lang="en-GB" sz="4000" dirty="0" err="1" smtClean="0"/>
              <a:t>StreamLinkJS</a:t>
            </a:r>
            <a:r>
              <a:rPr lang="en-GB" sz="4000" dirty="0" smtClean="0"/>
              <a:t> API - Connecting</a:t>
            </a:r>
            <a:endParaRPr lang="en-GB" sz="4000" dirty="0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600" y="1638300"/>
            <a:ext cx="6699250" cy="1778000"/>
          </a:xfrm>
        </p:spPr>
      </p:pic>
      <p:sp>
        <p:nvSpPr>
          <p:cNvPr id="5" name="Rectangle 4"/>
          <p:cNvSpPr/>
          <p:nvPr/>
        </p:nvSpPr>
        <p:spPr>
          <a:xfrm>
            <a:off x="306532" y="4416430"/>
            <a:ext cx="8510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http://streamlink.caplin.com:8080/docs/sljs/interactive/#tutorial/connection</a:t>
            </a:r>
          </a:p>
        </p:txBody>
      </p:sp>
    </p:spTree>
    <p:extLst>
      <p:ext uri="{BB962C8B-B14F-4D97-AF65-F5344CB8AC3E}">
        <p14:creationId xmlns:p14="http://schemas.microsoft.com/office/powerpoint/2010/main" val="374398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0599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Browser Persistent Connections</a:t>
            </a:r>
            <a:endParaRPr lang="en-GB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07588" y="1202321"/>
            <a:ext cx="5239816" cy="3607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WebSocket</a:t>
            </a:r>
            <a:r>
              <a:rPr lang="en-GB" dirty="0"/>
              <a:t> (IE10)</a:t>
            </a:r>
          </a:p>
          <a:p>
            <a:r>
              <a:rPr lang="en-GB" dirty="0" err="1"/>
              <a:t>WebRTC</a:t>
            </a:r>
            <a:endParaRPr lang="en-GB" dirty="0"/>
          </a:p>
          <a:p>
            <a:r>
              <a:rPr lang="en-GB" dirty="0"/>
              <a:t>Flash / Java / Plugin</a:t>
            </a:r>
          </a:p>
          <a:p>
            <a:r>
              <a:rPr lang="en-GB" dirty="0"/>
              <a:t>(Long) Polling</a:t>
            </a:r>
          </a:p>
          <a:p>
            <a:r>
              <a:rPr lang="en-GB" dirty="0"/>
              <a:t>Forever Frame</a:t>
            </a:r>
          </a:p>
          <a:p>
            <a:r>
              <a:rPr lang="en-GB" dirty="0"/>
              <a:t>Server Sent Events</a:t>
            </a:r>
          </a:p>
          <a:p>
            <a:r>
              <a:rPr lang="en-GB" dirty="0"/>
              <a:t>Multipart </a:t>
            </a:r>
            <a:r>
              <a:rPr lang="en-GB" dirty="0" smtClean="0"/>
              <a:t>Replace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106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499</Words>
  <Application>Microsoft Office PowerPoint</Application>
  <PresentationFormat>On-screen Show (16:9)</PresentationFormat>
  <Paragraphs>182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Streaming Messages</vt:lpstr>
      <vt:lpstr>Overview</vt:lpstr>
      <vt:lpstr>Objectives</vt:lpstr>
      <vt:lpstr>Desired Features</vt:lpstr>
      <vt:lpstr>Publish / Subscribe</vt:lpstr>
      <vt:lpstr>Liberator Enhancements</vt:lpstr>
      <vt:lpstr>StreamLink APIs</vt:lpstr>
      <vt:lpstr>StreamLinkJS API - Connecting</vt:lpstr>
      <vt:lpstr>Browser Persistent Connections</vt:lpstr>
      <vt:lpstr>CT3</vt:lpstr>
      <vt:lpstr>Message Service</vt:lpstr>
      <vt:lpstr>StreamLink Services</vt:lpstr>
      <vt:lpstr>StreamLink Services</vt:lpstr>
      <vt:lpstr>Message Service - Setup</vt:lpstr>
      <vt:lpstr>Message Service - Setup</vt:lpstr>
      <vt:lpstr>Message Service - Subscriber</vt:lpstr>
      <vt:lpstr>Message Service - Subscribing</vt:lpstr>
      <vt:lpstr>Message Service - Publishing</vt:lpstr>
      <vt:lpstr>Message Service - Publishing</vt:lpstr>
      <vt:lpstr>Review - Objectives</vt:lpstr>
      <vt:lpstr>Streaming Prices into your Trade Tile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2013-08-07T12:45:25Z</dcterms:created>
  <dcterms:modified xsi:type="dcterms:W3CDTF">2013-08-07T12:45:31Z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